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autoCompressPictures="0">
  <p:sldMasterIdLst>
    <p:sldMasterId id="2147483648" r:id="rId1"/>
    <p:sldMasterId id="2147483653" r:id="rId3"/>
    <p:sldMasterId id="2147483655" r:id="rId4"/>
  </p:sldMasterIdLst>
  <p:notesMasterIdLst>
    <p:notesMasterId r:id="rId10"/>
  </p:notesMasterIdLst>
  <p:handoutMasterIdLst>
    <p:handoutMasterId r:id="rId50"/>
  </p:handoutMasterIdLst>
  <p:sldIdLst>
    <p:sldId id="397" r:id="rId5"/>
    <p:sldId id="398" r:id="rId6"/>
    <p:sldId id="399" r:id="rId7"/>
    <p:sldId id="400" r:id="rId8"/>
    <p:sldId id="259" r:id="rId9"/>
    <p:sldId id="361" r:id="rId11"/>
    <p:sldId id="376" r:id="rId12"/>
    <p:sldId id="377" r:id="rId13"/>
    <p:sldId id="378" r:id="rId14"/>
    <p:sldId id="379" r:id="rId15"/>
    <p:sldId id="380" r:id="rId16"/>
    <p:sldId id="381" r:id="rId17"/>
    <p:sldId id="382" r:id="rId18"/>
    <p:sldId id="383" r:id="rId19"/>
    <p:sldId id="384" r:id="rId20"/>
    <p:sldId id="385" r:id="rId21"/>
    <p:sldId id="386" r:id="rId22"/>
    <p:sldId id="387" r:id="rId23"/>
    <p:sldId id="388" r:id="rId24"/>
    <p:sldId id="401" r:id="rId25"/>
    <p:sldId id="402" r:id="rId26"/>
    <p:sldId id="404" r:id="rId27"/>
    <p:sldId id="403" r:id="rId28"/>
    <p:sldId id="405" r:id="rId29"/>
    <p:sldId id="389" r:id="rId30"/>
    <p:sldId id="390" r:id="rId31"/>
    <p:sldId id="391" r:id="rId32"/>
    <p:sldId id="392" r:id="rId33"/>
    <p:sldId id="394" r:id="rId34"/>
    <p:sldId id="542" r:id="rId35"/>
    <p:sldId id="543" r:id="rId36"/>
    <p:sldId id="529" r:id="rId37"/>
    <p:sldId id="523" r:id="rId38"/>
    <p:sldId id="530" r:id="rId39"/>
    <p:sldId id="531" r:id="rId40"/>
    <p:sldId id="532" r:id="rId41"/>
    <p:sldId id="533" r:id="rId42"/>
    <p:sldId id="534" r:id="rId43"/>
    <p:sldId id="535" r:id="rId44"/>
    <p:sldId id="536" r:id="rId45"/>
    <p:sldId id="537" r:id="rId46"/>
    <p:sldId id="538" r:id="rId47"/>
    <p:sldId id="540" r:id="rId48"/>
    <p:sldId id="541"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E"/>
    <a:srgbClr val="6C0000"/>
    <a:srgbClr val="002C6C"/>
    <a:srgbClr val="00449A"/>
    <a:srgbClr val="FFFF66"/>
    <a:srgbClr val="003A8F"/>
    <a:srgbClr val="E3893D"/>
    <a:srgbClr val="E47C37"/>
    <a:srgbClr val="0064B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5" autoAdjust="0"/>
    <p:restoredTop sz="87130"/>
  </p:normalViewPr>
  <p:slideViewPr>
    <p:cSldViewPr snapToGrid="0" snapToObjects="1" showGuides="1">
      <p:cViewPr varScale="1">
        <p:scale>
          <a:sx n="76" d="100"/>
          <a:sy n="76" d="100"/>
        </p:scale>
        <p:origin x="96" y="456"/>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要解决问题，首先需要搭建知识框架</a:t>
            </a:r>
            <a:endParaRPr lang="en-US" altLang="zh-CN" dirty="0"/>
          </a:p>
          <a:p>
            <a:r>
              <a:rPr lang="zh-CN" altLang="en-US" dirty="0"/>
              <a:t>就像修建房屋一样，第一步需要利用现有知识点组成脚手支架，然后若干支架才能搭建房屋。在该问题中，第一根支架就是理解进餐规则</a:t>
            </a:r>
            <a:endParaRPr lang="en-US" altLang="zh-CN" dirty="0"/>
          </a:p>
          <a:p>
            <a:endParaRPr lang="en-US" altLang="zh-CN" dirty="0"/>
          </a:p>
          <a:p>
            <a:r>
              <a:rPr lang="zh-CN" altLang="en-US" dirty="0"/>
              <a:t>第</a:t>
            </a:r>
            <a:r>
              <a:rPr lang="en-US" altLang="zh-CN" dirty="0"/>
              <a:t>2</a:t>
            </a:r>
            <a:r>
              <a:rPr lang="zh-CN" altLang="en-US" dirty="0"/>
              <a:t>根支架理解是否需要进程互斥控制</a:t>
            </a:r>
            <a:endParaRPr lang="en-US" altLang="zh-CN" dirty="0"/>
          </a:p>
          <a:p>
            <a:endParaRPr lang="en-US" altLang="zh-CN" dirty="0"/>
          </a:p>
          <a:p>
            <a:r>
              <a:rPr lang="zh-CN" altLang="en-US" dirty="0"/>
              <a:t>然后考虑是否需要进行进程同步控制</a:t>
            </a:r>
            <a:endParaRPr lang="en-US" altLang="zh-CN" dirty="0"/>
          </a:p>
          <a:p>
            <a:endParaRPr lang="en-US" altLang="zh-CN" dirty="0"/>
          </a:p>
          <a:p>
            <a:r>
              <a:rPr lang="zh-CN" altLang="en-US" dirty="0"/>
              <a:t>最后一根支架式如何使用信号量</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在咱们计算机专业的课程中，经常需要编写程序来解决问题。很难做到一次性的设计出毫无瑕疵的程序，因为许多小</a:t>
            </a:r>
            <a:r>
              <a:rPr lang="en-US" altLang="zh-CN" dirty="0"/>
              <a:t>bug</a:t>
            </a:r>
            <a:r>
              <a:rPr lang="zh-CN" altLang="en-US" dirty="0"/>
              <a:t>需要大量测试才能发现，但是我们可通过反复审视，罗列枚举各种情况避免可能的逻辑漏洞。这是一种追求卓越，精益求精的科学精神。养成这样的好习惯，经常审视自己的不足，找出死角，不断提升自己，未来的道路会越走越顺。</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上堂课我们学习了什么是死锁，</a:t>
            </a:r>
            <a:endParaRPr lang="en-US" altLang="zh-CN" dirty="0"/>
          </a:p>
          <a:p>
            <a:endParaRPr lang="en-US" altLang="zh-CN" dirty="0"/>
          </a:p>
          <a:p>
            <a:r>
              <a:rPr lang="zh-CN" altLang="en-US" dirty="0"/>
              <a:t>如视频描述的一样，</a:t>
            </a:r>
            <a:endParaRPr lang="en-US" altLang="zh-CN" dirty="0"/>
          </a:p>
          <a:p>
            <a:endParaRPr lang="en-US" altLang="zh-CN" dirty="0"/>
          </a:p>
          <a:p>
            <a:r>
              <a:rPr lang="zh-CN" altLang="en-US" dirty="0"/>
              <a:t>相互争斗可能满盘皆输，</a:t>
            </a:r>
            <a:endParaRPr lang="en-US" altLang="zh-CN" dirty="0"/>
          </a:p>
          <a:p>
            <a:r>
              <a:rPr lang="zh-CN" altLang="en-US" dirty="0"/>
              <a:t>退一步海阔天空，互助互惠才能实现双赢，</a:t>
            </a:r>
            <a:endParaRPr lang="en-US" altLang="zh-CN" dirty="0"/>
          </a:p>
          <a:p>
            <a:endParaRPr lang="en-US" altLang="zh-CN" dirty="0"/>
          </a:p>
          <a:p>
            <a:r>
              <a:rPr lang="zh-CN" altLang="en-US" dirty="0"/>
              <a:t>其实我们并不</a:t>
            </a:r>
            <a:r>
              <a:rPr lang="zh-CN" altLang="en-US"/>
              <a:t>愿意看到进程之间</a:t>
            </a:r>
            <a:r>
              <a:rPr lang="zh-CN" altLang="en-US" dirty="0"/>
              <a:t>出现死锁的情形，因此最大限度的想要防患于未然</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因此面对进程之间有可能出现的额死锁问题，我们探索出三种主要策略</a:t>
            </a:r>
            <a:endParaRPr lang="en-US" altLang="zh-CN" dirty="0"/>
          </a:p>
          <a:p>
            <a:endParaRPr lang="en-US" altLang="zh-CN" dirty="0"/>
          </a:p>
          <a:p>
            <a:endParaRPr lang="en-US" altLang="zh-CN" dirty="0"/>
          </a:p>
          <a:p>
            <a:r>
              <a:rPr lang="zh-CN" altLang="en-US" dirty="0"/>
              <a:t>可以看出，解决死锁问题的三个策略贴近生活的常识，很多时候操作系统内核算法的设计与人文类设计底层逻辑是相通的，一个良好的设计使用户易于理解才能具有更好的普适性和生命力。 </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哲学家进餐问题是我们进程同步控制的一个经典问题。</a:t>
            </a:r>
            <a:endParaRPr lang="en-US" altLang="zh-CN" dirty="0"/>
          </a:p>
          <a:p>
            <a:endParaRPr lang="en-US" altLang="zh-CN" dirty="0"/>
          </a:p>
          <a:p>
            <a:r>
              <a:rPr lang="zh-CN" altLang="en-US" dirty="0"/>
              <a:t>什么是哲学家进餐问题？先看这张图</a:t>
            </a:r>
            <a:endParaRPr lang="en-US" altLang="zh-CN" dirty="0"/>
          </a:p>
          <a:p>
            <a:endParaRPr lang="en-US" altLang="zh-CN" dirty="0"/>
          </a:p>
          <a:p>
            <a:endParaRPr lang="en-US" altLang="zh-CN" dirty="0"/>
          </a:p>
          <a:p>
            <a:r>
              <a:rPr lang="zh-CN" altLang="en-US" dirty="0"/>
              <a:t>有</a:t>
            </a:r>
            <a:r>
              <a:rPr lang="en-US" altLang="zh-CN" dirty="0"/>
              <a:t>5</a:t>
            </a:r>
            <a:r>
              <a:rPr lang="zh-CN" altLang="en-US" dirty="0"/>
              <a:t>位哲学家围坐在一张圆桌旁思考问题，每位哲学家前面放着一张盘子，每张盘子旁边放着一只筷子，注意，此时整张桌面一共只有</a:t>
            </a:r>
            <a:r>
              <a:rPr lang="en-US" altLang="zh-CN" dirty="0"/>
              <a:t>5</a:t>
            </a:r>
            <a:r>
              <a:rPr lang="zh-CN" altLang="en-US" dirty="0"/>
              <a:t>支筷子。哲学家们大部分时间在思考，饿了就会拿起身边的</a:t>
            </a:r>
            <a:r>
              <a:rPr lang="en-US" altLang="zh-CN" dirty="0"/>
              <a:t>2</a:t>
            </a:r>
            <a:r>
              <a:rPr lang="zh-CN" altLang="en-US" dirty="0"/>
              <a:t>支筷子吃面条，吃完面条放下筷子继续思考。</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9"/>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noAutofit/>
          </a:bodyPr>
          <a:lstStyle/>
          <a:p>
            <a:pPr lvl="0" algn="ctr"/>
            <a:endParaRPr lang="zh-CN" altLang="en-US" sz="1350" dirty="0">
              <a:solidFill>
                <a:srgbClr val="0064B8"/>
              </a:solidFill>
            </a:endParaRPr>
          </a:p>
        </p:txBody>
      </p:sp>
      <p:grpSp>
        <p:nvGrpSpPr>
          <p:cNvPr id="4" name="组合 3"/>
          <p:cNvGrpSpPr/>
          <p:nvPr userDrawn="1"/>
        </p:nvGrpSpPr>
        <p:grpSpPr>
          <a:xfrm>
            <a:off x="332272" y="435938"/>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grpSp>
      <p:sp>
        <p:nvSpPr>
          <p:cNvPr id="12" name="文本占位符 11"/>
          <p:cNvSpPr>
            <a:spLocks noGrp="1"/>
          </p:cNvSpPr>
          <p:nvPr>
            <p:ph type="body" sz="quarter" idx="12" hasCustomPrompt="1"/>
          </p:nvPr>
        </p:nvSpPr>
        <p:spPr>
          <a:xfrm>
            <a:off x="495301" y="315256"/>
            <a:ext cx="5701478" cy="507831"/>
          </a:xfrm>
          <a:prstGeom prst="rect">
            <a:avLst/>
          </a:prstGeom>
        </p:spPr>
        <p:txBody>
          <a:bodyPr/>
          <a:lstStyle>
            <a:lvl1pPr marL="0" indent="0">
              <a:buFontTx/>
              <a:buNone/>
              <a:defRPr sz="1575" b="1" spc="169">
                <a:solidFill>
                  <a:schemeClr val="bg1"/>
                </a:solidFill>
                <a:latin typeface="+mj-ea"/>
                <a:ea typeface="+mj-ea"/>
              </a:defRPr>
            </a:lvl1pPr>
            <a:lvl2pPr marL="257175" indent="0">
              <a:buFontTx/>
              <a:buNone/>
              <a:defRPr sz="1575" b="1">
                <a:solidFill>
                  <a:schemeClr val="bg1"/>
                </a:solidFill>
                <a:latin typeface="+mj-ea"/>
                <a:ea typeface="+mj-ea"/>
              </a:defRPr>
            </a:lvl2pPr>
            <a:lvl3pPr marL="514350" indent="0">
              <a:buFontTx/>
              <a:buNone/>
              <a:defRPr sz="1575" b="1">
                <a:solidFill>
                  <a:schemeClr val="bg1"/>
                </a:solidFill>
                <a:latin typeface="+mj-ea"/>
                <a:ea typeface="+mj-ea"/>
              </a:defRPr>
            </a:lvl3pPr>
            <a:lvl4pPr marL="771525" indent="0">
              <a:buFontTx/>
              <a:buNone/>
              <a:defRPr sz="1575" b="1">
                <a:solidFill>
                  <a:schemeClr val="bg1"/>
                </a:solidFill>
                <a:latin typeface="+mj-ea"/>
                <a:ea typeface="+mj-ea"/>
              </a:defRPr>
            </a:lvl4pPr>
            <a:lvl5pPr marL="1028700" indent="0">
              <a:buFontTx/>
              <a:buNone/>
              <a:defRPr sz="1575" b="1">
                <a:solidFill>
                  <a:schemeClr val="bg1"/>
                </a:solidFill>
                <a:latin typeface="+mj-ea"/>
                <a:ea typeface="+mj-ea"/>
              </a:defRPr>
            </a:lvl5pPr>
          </a:lstStyle>
          <a:p>
            <a:pPr lvl="0"/>
            <a:r>
              <a:rPr lang="en-US" altLang="zh-CN" dirty="0"/>
              <a:t>Click to edit Master title style</a:t>
            </a:r>
            <a:endParaRPr lang="en-US" altLang="zh-CN" dirty="0"/>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userDrawn="1"/>
        </p:nvSpPr>
        <p:spPr>
          <a:xfrm>
            <a:off x="3850299" y="6404949"/>
            <a:ext cx="1429627" cy="230832"/>
          </a:xfrm>
          <a:prstGeom prst="rect">
            <a:avLst/>
          </a:prstGeom>
        </p:spPr>
        <p:txBody>
          <a:bodyPr wrap="square" anchor="ctr" anchorCtr="0">
            <a:spAutoFit/>
          </a:bodyPr>
          <a:lstStyle/>
          <a:p>
            <a:pPr algn="ctr"/>
            <a:r>
              <a:rPr lang="en-US" altLang="zh-CN" sz="900" b="1" spc="169" dirty="0">
                <a:solidFill>
                  <a:schemeClr val="tx2"/>
                </a:solidFill>
                <a:latin typeface="+mj-ea"/>
                <a:ea typeface="+mj-ea"/>
              </a:rPr>
              <a:t>《</a:t>
            </a:r>
            <a:r>
              <a:rPr lang="zh-CN" altLang="en-US" sz="900" b="1" spc="169" dirty="0">
                <a:solidFill>
                  <a:schemeClr val="tx2"/>
                </a:solidFill>
                <a:latin typeface="+mj-ea"/>
                <a:ea typeface="+mj-ea"/>
              </a:rPr>
              <a:t>操作系统</a:t>
            </a:r>
            <a:r>
              <a:rPr lang="en-US" altLang="zh-CN" sz="900" b="1" spc="169" dirty="0">
                <a:solidFill>
                  <a:schemeClr val="tx2"/>
                </a:solidFill>
                <a:latin typeface="+mj-ea"/>
                <a:ea typeface="+mj-ea"/>
              </a:rPr>
              <a:t>》</a:t>
            </a:r>
            <a:endParaRPr lang="zh-CN" altLang="en-US" sz="900" b="1" spc="169" dirty="0">
              <a:solidFill>
                <a:schemeClr val="tx2"/>
              </a:solidFill>
              <a:latin typeface="+mj-ea"/>
              <a:ea typeface="+mj-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3"/>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9" Type="http://schemas.microsoft.com/office/2007/relationships/hdphoto" Target="../media/image15.wdp"/><Relationship Id="rId8" Type="http://schemas.openxmlformats.org/officeDocument/2006/relationships/image" Target="../media/image14.png"/><Relationship Id="rId7" Type="http://schemas.openxmlformats.org/officeDocument/2006/relationships/image" Target="../media/image13.png"/><Relationship Id="rId6" Type="http://schemas.microsoft.com/office/2007/relationships/hdphoto" Target="../media/image12.wdp"/><Relationship Id="rId5" Type="http://schemas.openxmlformats.org/officeDocument/2006/relationships/image" Target="../media/image11.png"/><Relationship Id="rId4" Type="http://schemas.microsoft.com/office/2007/relationships/hdphoto" Target="../media/image10.wdp"/><Relationship Id="rId3" Type="http://schemas.openxmlformats.org/officeDocument/2006/relationships/image" Target="../media/image9.png"/><Relationship Id="rId2" Type="http://schemas.microsoft.com/office/2007/relationships/hdphoto" Target="../media/image8.wdp"/><Relationship Id="rId11" Type="http://schemas.openxmlformats.org/officeDocument/2006/relationships/slideLayout" Target="../slideLayouts/slideLayout12.xml"/><Relationship Id="rId10" Type="http://schemas.openxmlformats.org/officeDocument/2006/relationships/image" Target="../media/image16.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9.png"/><Relationship Id="rId2" Type="http://schemas.microsoft.com/office/2007/relationships/hdphoto" Target="../media/image38.wdp"/><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1.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microsoft.com/office/2007/relationships/hdphoto" Target="../media/image18.wdp"/><Relationship Id="rId1" Type="http://schemas.openxmlformats.org/officeDocument/2006/relationships/image" Target="../media/image17.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8.xml"/><Relationship Id="rId5" Type="http://schemas.openxmlformats.org/officeDocument/2006/relationships/tags" Target="../tags/tag1.xml"/><Relationship Id="rId4" Type="http://schemas.openxmlformats.org/officeDocument/2006/relationships/image" Target="../media/image48.png"/><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8.xml"/><Relationship Id="rId3" Type="http://schemas.openxmlformats.org/officeDocument/2006/relationships/tags" Target="../tags/tag3.xml"/><Relationship Id="rId2" Type="http://schemas.microsoft.com/office/2007/relationships/hdphoto" Target="../media/image50.wdp"/><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tags" Target="../tags/tag4.xml"/><Relationship Id="rId3" Type="http://schemas.openxmlformats.org/officeDocument/2006/relationships/image" Target="../media/image51.png"/><Relationship Id="rId2" Type="http://schemas.microsoft.com/office/2007/relationships/media" Target="../media/media2.mp4"/><Relationship Id="rId1" Type="http://schemas.openxmlformats.org/officeDocument/2006/relationships/video" Target="NULL" TargetMode="Externa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8.xml"/><Relationship Id="rId2" Type="http://schemas.openxmlformats.org/officeDocument/2006/relationships/tags" Target="../tags/tag5.xm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tags" Target="../tags/tag6.xml"/><Relationship Id="rId3" Type="http://schemas.openxmlformats.org/officeDocument/2006/relationships/image" Target="../media/image51.png"/><Relationship Id="rId2" Type="http://schemas.microsoft.com/office/2007/relationships/media" Target="../media/media2.mp4"/><Relationship Id="rId1" Type="http://schemas.openxmlformats.org/officeDocument/2006/relationships/video" Target="NULL" TargetMode="Externa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tags" Target="../tags/tag7.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1" Type="http://schemas.openxmlformats.org/officeDocument/2006/relationships/notesSlide" Target="../notesSlides/notesSlide10.xml"/><Relationship Id="rId10" Type="http://schemas.openxmlformats.org/officeDocument/2006/relationships/slideLayout" Target="../slideLayouts/slideLayout18.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8.xml"/><Relationship Id="rId6" Type="http://schemas.openxmlformats.org/officeDocument/2006/relationships/tags" Target="../tags/tag16.xml"/><Relationship Id="rId5" Type="http://schemas.openxmlformats.org/officeDocument/2006/relationships/image" Target="../media/image53.png"/><Relationship Id="rId4" Type="http://schemas.openxmlformats.org/officeDocument/2006/relationships/image" Target="../media/image55.jpeg"/><Relationship Id="rId3" Type="http://schemas.openxmlformats.org/officeDocument/2006/relationships/image" Target="../media/image51.png"/><Relationship Id="rId2" Type="http://schemas.microsoft.com/office/2007/relationships/media" Target="../media/media2.mp4"/><Relationship Id="rId1" Type="http://schemas.openxmlformats.org/officeDocument/2006/relationships/video" Target="NULL" TargetMode="Externa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image" Target="../media/image55.jpeg"/><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2" Type="http://schemas.openxmlformats.org/officeDocument/2006/relationships/notesSlide" Target="../notesSlides/notesSlide13.xml"/><Relationship Id="rId11" Type="http://schemas.openxmlformats.org/officeDocument/2006/relationships/slideLayout" Target="../slideLayouts/slideLayout18.xml"/><Relationship Id="rId10" Type="http://schemas.openxmlformats.org/officeDocument/2006/relationships/image" Target="../media/image65.png"/><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8.xml"/><Relationship Id="rId5" Type="http://schemas.openxmlformats.org/officeDocument/2006/relationships/image" Target="../media/image67.png"/><Relationship Id="rId4" Type="http://schemas.microsoft.com/office/2007/relationships/media" Target="../media/media3.mp4"/><Relationship Id="rId3" Type="http://schemas.openxmlformats.org/officeDocument/2006/relationships/video" Target="NULL" TargetMode="External"/><Relationship Id="rId2" Type="http://schemas.openxmlformats.org/officeDocument/2006/relationships/image" Target="../media/image66.png"/><Relationship Id="rId1" Type="http://schemas.openxmlformats.org/officeDocument/2006/relationships/image" Target="../media/image55.jpeg"/></Relationships>
</file>

<file path=ppt/slides/_rels/slide43.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4" Type="http://schemas.openxmlformats.org/officeDocument/2006/relationships/notesSlide" Target="../notesSlides/notesSlide16.xml"/><Relationship Id="rId13" Type="http://schemas.openxmlformats.org/officeDocument/2006/relationships/slideLayout" Target="../slideLayouts/slideLayout18.xml"/><Relationship Id="rId12" Type="http://schemas.openxmlformats.org/officeDocument/2006/relationships/image" Target="../media/image69.png"/><Relationship Id="rId11" Type="http://schemas.openxmlformats.org/officeDocument/2006/relationships/image" Target="../media/image68.png"/><Relationship Id="rId10" Type="http://schemas.openxmlformats.org/officeDocument/2006/relationships/image" Target="../media/image65.png"/><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70.png"/><Relationship Id="rId7" Type="http://schemas.openxmlformats.org/officeDocument/2006/relationships/image" Target="../media/image68.png"/><Relationship Id="rId6" Type="http://schemas.openxmlformats.org/officeDocument/2006/relationships/image" Target="../media/image69.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0" Type="http://schemas.openxmlformats.org/officeDocument/2006/relationships/notesSlide" Target="../notesSlides/notesSlide17.xml"/><Relationship Id="rId1" Type="http://schemas.openxmlformats.org/officeDocument/2006/relationships/image" Target="../media/image5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image" Target="../media/image22.jpe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5900"/>
                    </a14:imgEffect>
                    <a14:imgEffect>
                      <a14:sharpenSoften amount="50000"/>
                    </a14:imgEffect>
                  </a14:imgLayer>
                </a14:imgProps>
              </a:ext>
            </a:extLst>
          </a:blip>
          <a:srcRect l="8021" r="9659" b="2626"/>
          <a:stretch>
            <a:fillRect/>
          </a:stretch>
        </p:blipFill>
        <p:spPr>
          <a:xfrm>
            <a:off x="292100" y="519216"/>
            <a:ext cx="8525566" cy="5767283"/>
          </a:xfrm>
          <a:prstGeom prst="rect">
            <a:avLst/>
          </a:prstGeom>
        </p:spPr>
      </p:pic>
      <p:pic>
        <p:nvPicPr>
          <p:cNvPr id="5" name="图片 4"/>
          <p:cNvPicPr>
            <a:picLocks noChangeAspect="1"/>
          </p:cNvPicPr>
          <p:nvPr/>
        </p:nvPicPr>
        <p:blipFill>
          <a:blip r:embed="rId3"/>
          <a:stretch>
            <a:fillRect/>
          </a:stretch>
        </p:blipFill>
        <p:spPr>
          <a:xfrm>
            <a:off x="136647" y="5530913"/>
            <a:ext cx="2517653" cy="514286"/>
          </a:xfrm>
          <a:prstGeom prst="rect">
            <a:avLst/>
          </a:prstGeom>
        </p:spPr>
      </p:pic>
      <p:pic>
        <p:nvPicPr>
          <p:cNvPr id="7" name="图片 6"/>
          <p:cNvPicPr>
            <a:picLocks noChangeAspect="1"/>
          </p:cNvPicPr>
          <p:nvPr/>
        </p:nvPicPr>
        <p:blipFill>
          <a:blip r:embed="rId3"/>
          <a:stretch>
            <a:fillRect/>
          </a:stretch>
        </p:blipFill>
        <p:spPr>
          <a:xfrm>
            <a:off x="7011214" y="5772213"/>
            <a:ext cx="1961905" cy="514286"/>
          </a:xfrm>
          <a:prstGeom prst="rect">
            <a:avLst/>
          </a:prstGeom>
        </p:spPr>
      </p:pic>
      <p:sp>
        <p:nvSpPr>
          <p:cNvPr id="2" name="文本框 1"/>
          <p:cNvSpPr txBox="1"/>
          <p:nvPr/>
        </p:nvSpPr>
        <p:spPr>
          <a:xfrm>
            <a:off x="546100" y="351136"/>
            <a:ext cx="1107996" cy="461665"/>
          </a:xfrm>
          <a:prstGeom prst="rect">
            <a:avLst/>
          </a:prstGeom>
          <a:noFill/>
        </p:spPr>
        <p:txBody>
          <a:bodyPr wrap="none" rtlCol="0">
            <a:spAutoFit/>
          </a:bodyPr>
          <a:lstStyle/>
          <a:p>
            <a:r>
              <a:rPr lang="zh-CN" altLang="en-US" sz="2400" b="1" dirty="0">
                <a:solidFill>
                  <a:srgbClr val="C00000"/>
                </a:solidFill>
              </a:rPr>
              <a:t>思考题</a:t>
            </a:r>
            <a:endParaRPr lang="zh-CN" altLang="en-US" sz="2400" b="1"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4" name="矩形 3"/>
          <p:cNvSpPr/>
          <p:nvPr/>
        </p:nvSpPr>
        <p:spPr>
          <a:xfrm>
            <a:off x="670075" y="1999200"/>
            <a:ext cx="6698913" cy="3170099"/>
          </a:xfrm>
          <a:prstGeom prst="rect">
            <a:avLst/>
          </a:prstGeom>
        </p:spPr>
        <p:txBody>
          <a:bodyPr wrap="square">
            <a:spAutoFit/>
          </a:bodyPr>
          <a:lstStyle/>
          <a:p>
            <a:pPr indent="266700" algn="just">
              <a:spcAft>
                <a:spcPts val="0"/>
              </a:spcAft>
            </a:pP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spcAft>
                <a:spcPts val="0"/>
              </a:spcAft>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可以使用各种方法</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预防或者避免</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死锁，以便确保系统不会进入死锁状态。</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spcAft>
                <a:spcPts val="0"/>
              </a:spcAft>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不采取措施，可以允许系统进入死锁状态，</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定期检测</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，如果有死锁发生，解除死锁状态并恢复其他进程的正常执行。</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spcAft>
                <a:spcPts val="0"/>
              </a:spcAft>
              <a:buFont typeface="Wingdings" panose="05000000000000000000" pitchFamily="2" charset="2"/>
              <a:buChar char="p"/>
            </a:pP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认为系统不会发生死锁，这是典型的鸵鸟策略</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Linux</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系统就是采用的该策略。</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我们将处理死锁问题的第一类策略细分为死锁预防与死锁避免，因此，解决死锁问题有三种典型方法：</a:t>
            </a:r>
            <a:r>
              <a:rPr lang="zh-CN" altLang="zh-CN"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死锁预防、死锁避免、死锁检测与恢复。</a:t>
            </a:r>
            <a:endParaRPr lang="zh-CN" altLang="zh-CN"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矩形 4"/>
          <p:cNvSpPr/>
          <p:nvPr/>
        </p:nvSpPr>
        <p:spPr>
          <a:xfrm>
            <a:off x="349623" y="1638995"/>
            <a:ext cx="6468036" cy="400110"/>
          </a:xfrm>
          <a:prstGeom prst="rect">
            <a:avLst/>
          </a:prstGeom>
        </p:spPr>
        <p:txBody>
          <a:bodyPr wrap="square">
            <a:spAutoFit/>
          </a:bodyPr>
          <a:lstStyle/>
          <a:p>
            <a:pPr indent="266700" algn="just">
              <a:spcAft>
                <a:spcPts val="0"/>
              </a:spcAf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从原理上来说，主要有三大类</a:t>
            </a:r>
            <a:r>
              <a:rPr lang="zh-CN" altLang="zh-CN" sz="2000"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策略</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可以</a:t>
            </a:r>
            <a:r>
              <a:rPr lang="zh-CN" altLang="zh-CN" sz="2000"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处理死锁</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问题：</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336177" y="880723"/>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死锁预防</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336177" y="1280833"/>
            <a:ext cx="7368988" cy="369332"/>
          </a:xfrm>
          <a:prstGeom prst="rect">
            <a:avLst/>
          </a:prstGeom>
        </p:spPr>
        <p:txBody>
          <a:bodyPr wrap="square">
            <a:spAutoFit/>
          </a:bodyPr>
          <a:lstStyle/>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破坏死锁形成的四个条件之一就可以有效地实现死锁的预防。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495301" y="1788728"/>
            <a:ext cx="7774640" cy="4801314"/>
          </a:xfrm>
          <a:prstGeom prst="rect">
            <a:avLst/>
          </a:prstGeom>
        </p:spPr>
        <p:txBody>
          <a:bodyPr wrap="square">
            <a:spAutoFit/>
          </a:bodyPr>
          <a:lstStyle/>
          <a:p>
            <a:pPr lvl="0" algn="just">
              <a:spcAft>
                <a:spcPts val="0"/>
              </a:spcAft>
            </a:pPr>
            <a:r>
              <a:rPr lang="en-US"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破坏互斥 </a:t>
            </a:r>
            <a:endPar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在系统里取消互斥。若资源不被一个进程独占使用，那么死锁是肯定不会发生的。</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r>
              <a:rPr lang="en-US"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禁止占有且等待 </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）所有的进程在开始运行之前，必须一次性地申请其在整个运行过程中所需要的全部资源。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）该方法是对第一种方法的改进，允许进程只获得运行初期需要的资源，便开始运行，在运行过程中逐步释放掉分配到的已经使用完毕的资源，然后再去请求新的资源。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r>
              <a:rPr lang="en-US" altLang="zh-CN" b="1" dirty="0">
                <a:solidFill>
                  <a:srgbClr val="00449A"/>
                </a:solidFill>
                <a:latin typeface="华文楷体" panose="02010600040101010101" pitchFamily="2" charset="-122"/>
                <a:ea typeface="华文楷体" panose="02010600040101010101" pitchFamily="2" charset="-122"/>
              </a:rPr>
              <a:t>3</a:t>
            </a:r>
            <a:r>
              <a:rPr lang="zh-CN" altLang="en-US" b="1" dirty="0">
                <a:solidFill>
                  <a:srgbClr val="00449A"/>
                </a:solidFill>
                <a:latin typeface="华文楷体" panose="02010600040101010101" pitchFamily="2" charset="-122"/>
                <a:ea typeface="华文楷体" panose="02010600040101010101" pitchFamily="2" charset="-122"/>
              </a:rPr>
              <a:t>、</a:t>
            </a:r>
            <a:r>
              <a:rPr lang="zh-CN" altLang="zh-CN" b="1" dirty="0">
                <a:solidFill>
                  <a:srgbClr val="00449A"/>
                </a:solidFill>
                <a:latin typeface="华文楷体" panose="02010600040101010101" pitchFamily="2" charset="-122"/>
                <a:ea typeface="华文楷体" panose="02010600040101010101" pitchFamily="2" charset="-122"/>
              </a:rPr>
              <a:t>废除“不可抢占”条件</a:t>
            </a:r>
            <a:r>
              <a:rPr lang="en-US" altLang="zh-CN" b="1" dirty="0">
                <a:solidFill>
                  <a:srgbClr val="00449A"/>
                </a:solidFill>
                <a:latin typeface="华文楷体" panose="02010600040101010101" pitchFamily="2" charset="-122"/>
                <a:ea typeface="华文楷体" panose="02010600040101010101" pitchFamily="2" charset="-122"/>
              </a:rPr>
              <a:t> </a:t>
            </a:r>
            <a:endParaRPr lang="zh-CN" altLang="zh-CN" b="1" dirty="0">
              <a:solidFill>
                <a:srgbClr val="00449A"/>
              </a:solidFill>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1</a:t>
            </a:r>
            <a:r>
              <a:rPr lang="zh-CN" altLang="en-US"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如果占有某些资源的一个进程进行进一步资源请求被拒绝，则进程必须释放它最初占有的资源，如有必要，可再次请求这些资源。</a:t>
            </a:r>
            <a:endParaRPr lang="en-US" altLang="zh-CN" b="1"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      （</a:t>
            </a:r>
            <a:r>
              <a:rPr lang="en-US" altLang="zh-CN" b="1" dirty="0">
                <a:latin typeface="华文楷体" panose="02010600040101010101" pitchFamily="2" charset="-122"/>
                <a:ea typeface="华文楷体" panose="02010600040101010101" pitchFamily="2" charset="-122"/>
              </a:rPr>
              <a:t>2</a:t>
            </a:r>
            <a:r>
              <a:rPr lang="zh-CN" altLang="en-US"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如果一个进程请求当前另一个进程占有的一个资源，则操作系统可以允许抢占另一个进程，要求它释放资源。</a:t>
            </a:r>
            <a:r>
              <a:rPr lang="en-US" altLang="zh-CN" b="1" dirty="0">
                <a:latin typeface="华文楷体" panose="02010600040101010101" pitchFamily="2" charset="-122"/>
                <a:ea typeface="华文楷体" panose="02010600040101010101" pitchFamily="2" charset="-122"/>
              </a:rPr>
              <a:t> </a:t>
            </a:r>
            <a:endParaRPr lang="zh-CN" altLang="zh-CN" b="1" dirty="0">
              <a:latin typeface="华文楷体" panose="02010600040101010101" pitchFamily="2" charset="-122"/>
              <a:ea typeface="华文楷体" panose="02010600040101010101" pitchFamily="2" charset="-122"/>
            </a:endParaRPr>
          </a:p>
          <a:p>
            <a:pPr indent="200025"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5"/>
          <p:cNvSpPr txBox="1"/>
          <p:nvPr/>
        </p:nvSpPr>
        <p:spPr>
          <a:xfrm>
            <a:off x="495301" y="980783"/>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315222"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死锁预防（续）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495301" y="1559638"/>
            <a:ext cx="2610010" cy="369332"/>
          </a:xfrm>
          <a:prstGeom prst="rect">
            <a:avLst/>
          </a:prstGeom>
        </p:spPr>
        <p:txBody>
          <a:bodyPr wrap="none">
            <a:spAutoFit/>
          </a:bodyPr>
          <a:lstStyle/>
          <a:p>
            <a:pPr lvl="0" algn="just">
              <a:spcAft>
                <a:spcPts val="0"/>
              </a:spcAft>
            </a:pPr>
            <a:r>
              <a:rPr lang="en-US"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4</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破坏循环等待条件。</a:t>
            </a:r>
            <a:endPar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632652" y="2027073"/>
            <a:ext cx="7462477" cy="923330"/>
          </a:xfrm>
          <a:prstGeom prst="rect">
            <a:avLst/>
          </a:prstGeom>
        </p:spPr>
        <p:txBody>
          <a:bodyPr wrap="square">
            <a:spAutoFit/>
          </a:bodyPr>
          <a:lstStyle/>
          <a:p>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循环等待条件可以通过定义资源类型的线性顺序来预防。首先我们可以将每类资源排好顺序，然后当进程在请求资源时，只能按照某种顺序请求不同类型的资源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112022" y="3524004"/>
            <a:ext cx="3998202" cy="2326226"/>
          </a:xfrm>
          <a:prstGeom prst="rect">
            <a:avLst/>
          </a:prstGeom>
        </p:spPr>
      </p:pic>
      <p:pic>
        <p:nvPicPr>
          <p:cNvPr id="9" name="图片 8"/>
          <p:cNvPicPr>
            <a:picLocks noChangeAspect="1"/>
          </p:cNvPicPr>
          <p:nvPr/>
        </p:nvPicPr>
        <p:blipFill>
          <a:blip r:embed="rId2"/>
          <a:stretch>
            <a:fillRect/>
          </a:stretch>
        </p:blipFill>
        <p:spPr>
          <a:xfrm>
            <a:off x="4222376" y="3523435"/>
            <a:ext cx="4457512" cy="2326795"/>
          </a:xfrm>
          <a:prstGeom prst="rect">
            <a:avLst/>
          </a:prstGeom>
        </p:spPr>
      </p:pic>
      <p:sp>
        <p:nvSpPr>
          <p:cNvPr id="10" name="文本框 5"/>
          <p:cNvSpPr txBox="1"/>
          <p:nvPr/>
        </p:nvSpPr>
        <p:spPr>
          <a:xfrm>
            <a:off x="414618" y="115675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495301"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139066" y="1496354"/>
            <a:ext cx="7180729" cy="646331"/>
          </a:xfrm>
          <a:prstGeom prst="rect">
            <a:avLst/>
          </a:prstGeom>
        </p:spPr>
        <p:txBody>
          <a:bodyPr wrap="square">
            <a:spAutoFit/>
          </a:bodyPr>
          <a:lstStyle/>
          <a:p>
            <a:pPr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死锁的避免是通过相应的算法来进行选择，确保系统永远不会到达死锁点，因此死锁避免比死锁预防允许进程更高的并发性。</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38099" y="2071430"/>
            <a:ext cx="7490011" cy="1200329"/>
          </a:xfrm>
          <a:prstGeom prst="rect">
            <a:avLst/>
          </a:prstGeom>
        </p:spPr>
        <p:txBody>
          <a:bodyPr wrap="square">
            <a:spAutoFit/>
          </a:bodyPr>
          <a:lstStyle/>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系统的</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和</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不安全状态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。考虑一个系统，它有固定数量的进程和固定数量的资源，任何时候，一个进程可能分配到零个资源或多个资源，系统的状态是当前分配给进程的资源状况。</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1" name="矩形 10"/>
          <p:cNvSpPr/>
          <p:nvPr/>
        </p:nvSpPr>
        <p:spPr>
          <a:xfrm>
            <a:off x="1" y="2946617"/>
            <a:ext cx="7312959" cy="1754326"/>
          </a:xfrm>
          <a:prstGeom prst="rect">
            <a:avLst/>
          </a:prstGeom>
        </p:spPr>
        <p:txBody>
          <a:bodyPr wrap="square">
            <a:spAutoFit/>
          </a:bodyPr>
          <a:lstStyle/>
          <a:p>
            <a:pPr indent="266700" algn="just">
              <a:spcAft>
                <a:spcPts val="0"/>
              </a:spcAft>
            </a:pP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就是指至少存在一个安全序列</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&lt;P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n</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&gt;</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，按照这个序列为进程分配所需的资源，直到满足最大需求，使得每个进程都可以顺利完成。若系统不存在这样一个安全序列，则称为系统处于</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不安全状态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虽然</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并非所有不安全状态都是死锁状态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，但是系统进入不安全状态后，便可能进入死锁状态；反之，只要系统处于安全状态，系统便可以避免死锁。因此</a:t>
            </a:r>
            <a:r>
              <a:rPr lang="zh-CN" altLang="zh-CN"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避免死锁的实质在于：如何使系统不进入不安全状态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2" name="Picture 4"/>
          <p:cNvPicPr>
            <a:picLocks noChangeAspect="1" noChangeArrowheads="1"/>
          </p:cNvPicPr>
          <p:nvPr/>
        </p:nvPicPr>
        <p:blipFill>
          <a:blip r:embed="rId1">
            <a:extLst>
              <a:ext uri="{28A0092B-C50C-407E-A947-70E740481C1C}">
                <a14:useLocalDpi xmlns:a14="http://schemas.microsoft.com/office/drawing/2010/main" val="0"/>
              </a:ext>
            </a:extLst>
          </a:blip>
          <a:srcRect l="13437" t="1572" r="13683" b="2194"/>
          <a:stretch>
            <a:fillRect/>
          </a:stretch>
        </p:blipFill>
        <p:spPr bwMode="auto">
          <a:xfrm>
            <a:off x="6963410" y="4633595"/>
            <a:ext cx="2246630" cy="222440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5"/>
          <p:cNvSpPr txBox="1"/>
          <p:nvPr/>
        </p:nvSpPr>
        <p:spPr>
          <a:xfrm flipH="1">
            <a:off x="643467" y="1205082"/>
            <a:ext cx="152400" cy="210979"/>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495301"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242046" y="1564841"/>
            <a:ext cx="7664823" cy="923330"/>
          </a:xfrm>
          <a:prstGeom prst="rect">
            <a:avLst/>
          </a:prstGeom>
        </p:spPr>
        <p:txBody>
          <a:bodyPr wrap="square">
            <a:spAutoFit/>
          </a:bodyPr>
          <a:lstStyle/>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在一个系统中有</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n</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个进程和</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m</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个不同类型的资源，定义以下的向量和矩阵：</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Resource=(R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m</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系统中每种资源的总量</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Available=(V</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,V</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V</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m</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没有分配的每种资源总量</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938007" y="2647487"/>
            <a:ext cx="7486383" cy="1883882"/>
          </a:xfrm>
          <a:prstGeom prst="rect">
            <a:avLst/>
          </a:prstGeom>
        </p:spPr>
      </p:pic>
      <p:pic>
        <p:nvPicPr>
          <p:cNvPr id="8" name="图片 7"/>
          <p:cNvPicPr>
            <a:picLocks noChangeAspect="1"/>
          </p:cNvPicPr>
          <p:nvPr/>
        </p:nvPicPr>
        <p:blipFill>
          <a:blip r:embed="rId2"/>
          <a:stretch>
            <a:fillRect/>
          </a:stretch>
        </p:blipFill>
        <p:spPr>
          <a:xfrm>
            <a:off x="810105" y="4578434"/>
            <a:ext cx="6888387" cy="2012728"/>
          </a:xfrm>
          <a:prstGeom prst="rect">
            <a:avLst/>
          </a:prstGeom>
          <a:solidFill>
            <a:schemeClr val="bg1"/>
          </a:solidFill>
        </p:spPr>
      </p:pic>
      <p:sp>
        <p:nvSpPr>
          <p:cNvPr id="9" name="文本框 5"/>
          <p:cNvSpPr txBox="1"/>
          <p:nvPr/>
        </p:nvSpPr>
        <p:spPr>
          <a:xfrm>
            <a:off x="584990" y="117702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653889"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95300" y="1477038"/>
            <a:ext cx="7075393" cy="4901809"/>
          </a:xfrm>
          <a:prstGeom prst="rect">
            <a:avLst/>
          </a:prstGeom>
        </p:spPr>
      </p:pic>
      <p:sp>
        <p:nvSpPr>
          <p:cNvPr id="7" name="文本框 5"/>
          <p:cNvSpPr txBox="1"/>
          <p:nvPr/>
        </p:nvSpPr>
        <p:spPr>
          <a:xfrm>
            <a:off x="734571" y="1153873"/>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347357"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84947" y="1577065"/>
            <a:ext cx="6758123" cy="2407207"/>
          </a:xfrm>
          <a:prstGeom prst="rect">
            <a:avLst/>
          </a:prstGeom>
        </p:spPr>
      </p:pic>
      <p:pic>
        <p:nvPicPr>
          <p:cNvPr id="7" name="图片 6"/>
          <p:cNvPicPr>
            <a:picLocks noChangeAspect="1"/>
          </p:cNvPicPr>
          <p:nvPr/>
        </p:nvPicPr>
        <p:blipFill>
          <a:blip r:embed="rId2"/>
          <a:stretch>
            <a:fillRect/>
          </a:stretch>
        </p:blipFill>
        <p:spPr>
          <a:xfrm>
            <a:off x="508722" y="3984272"/>
            <a:ext cx="6934348" cy="2356187"/>
          </a:xfrm>
          <a:prstGeom prst="rect">
            <a:avLst/>
          </a:prstGeom>
        </p:spPr>
      </p:pic>
      <p:sp>
        <p:nvSpPr>
          <p:cNvPr id="8" name="文本框 5"/>
          <p:cNvSpPr txBox="1"/>
          <p:nvPr/>
        </p:nvSpPr>
        <p:spPr>
          <a:xfrm>
            <a:off x="347357" y="1153872"/>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495301" y="1085640"/>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806540" y="1677093"/>
            <a:ext cx="7386063" cy="2504288"/>
          </a:xfrm>
          <a:prstGeom prst="rect">
            <a:avLst/>
          </a:prstGeom>
        </p:spPr>
      </p:pic>
      <p:sp>
        <p:nvSpPr>
          <p:cNvPr id="6" name="矩形 5"/>
          <p:cNvSpPr/>
          <p:nvPr/>
        </p:nvSpPr>
        <p:spPr>
          <a:xfrm>
            <a:off x="806540" y="4772834"/>
            <a:ext cx="7813025" cy="400110"/>
          </a:xfrm>
          <a:prstGeom prst="rect">
            <a:avLst/>
          </a:prstGeom>
        </p:spPr>
        <p:txBody>
          <a:bodyPr wrap="square">
            <a:spAutoFit/>
          </a:bodyPr>
          <a:lstStyle/>
          <a:p>
            <a:pPr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该例中的系统状态是一个安全状态，其安全序列是</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&lt;P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2</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4</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3</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&gt;</a:t>
            </a:r>
            <a:r>
              <a:rPr lang="zh-CN"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5"/>
          <p:cNvSpPr txBox="1"/>
          <p:nvPr/>
        </p:nvSpPr>
        <p:spPr>
          <a:xfrm>
            <a:off x="542116" y="117105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495301" y="1090350"/>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495301" y="1703937"/>
            <a:ext cx="7368989" cy="923330"/>
          </a:xfrm>
          <a:prstGeom prst="rect">
            <a:avLst/>
          </a:prstGeom>
        </p:spPr>
        <p:txBody>
          <a:bodyPr wrap="square">
            <a:spAutoFit/>
          </a:bodyPr>
          <a:lstStyle/>
          <a:p>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如果某时刻系统中的各进程尚需求资源数目与已分配的资源情况如图（</a:t>
            </a:r>
            <a:r>
              <a:rPr lang="en-US" altLang="zh-CN" b="1" kern="100" dirty="0">
                <a:solidFill>
                  <a:srgbClr val="002C6C"/>
                </a:solidFill>
                <a:latin typeface="华文楷体" panose="02010600040101010101" pitchFamily="2" charset="-122"/>
                <a:ea typeface="华文楷体" panose="02010600040101010101" pitchFamily="2" charset="-122"/>
              </a:rPr>
              <a:t>a</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）所示，如果进程</a:t>
            </a:r>
            <a:r>
              <a:rPr lang="en-US" altLang="zh-CN" b="1" kern="100" dirty="0">
                <a:solidFill>
                  <a:srgbClr val="002C6C"/>
                </a:solidFill>
                <a:latin typeface="华文楷体" panose="02010600040101010101" pitchFamily="2" charset="-122"/>
                <a:ea typeface="华文楷体" panose="02010600040101010101" pitchFamily="2" charset="-122"/>
              </a:rPr>
              <a:t>P</a:t>
            </a:r>
            <a:r>
              <a:rPr lang="en-US" altLang="zh-CN" b="1" kern="100" baseline="-250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请求</a:t>
            </a:r>
            <a:r>
              <a:rPr lang="en-US" altLang="zh-CN" b="1" kern="1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个</a:t>
            </a:r>
            <a:r>
              <a:rPr lang="en-US" altLang="zh-CN" b="1" kern="100" dirty="0">
                <a:solidFill>
                  <a:srgbClr val="002C6C"/>
                </a:solidFill>
                <a:latin typeface="华文楷体" panose="02010600040101010101" pitchFamily="2" charset="-122"/>
                <a:ea typeface="华文楷体" panose="02010600040101010101" pitchFamily="2" charset="-122"/>
              </a:rPr>
              <a:t>R</a:t>
            </a:r>
            <a:r>
              <a:rPr lang="en-US" altLang="zh-CN" b="1" kern="100" baseline="-250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和</a:t>
            </a:r>
            <a:r>
              <a:rPr lang="en-US" altLang="zh-CN" b="1" kern="1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个</a:t>
            </a:r>
            <a:r>
              <a:rPr lang="en-US" altLang="zh-CN" b="1" kern="100" dirty="0">
                <a:solidFill>
                  <a:srgbClr val="002C6C"/>
                </a:solidFill>
                <a:latin typeface="华文楷体" panose="02010600040101010101" pitchFamily="2" charset="-122"/>
                <a:ea typeface="华文楷体" panose="02010600040101010101" pitchFamily="2" charset="-122"/>
              </a:rPr>
              <a:t>R</a:t>
            </a:r>
            <a:r>
              <a:rPr lang="en-US" altLang="zh-CN" b="1" kern="100" baseline="-25000" dirty="0">
                <a:solidFill>
                  <a:srgbClr val="002C6C"/>
                </a:solidFill>
                <a:latin typeface="华文楷体" panose="02010600040101010101" pitchFamily="2" charset="-122"/>
                <a:ea typeface="华文楷体" panose="02010600040101010101" pitchFamily="2" charset="-122"/>
              </a:rPr>
              <a:t>3</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资源，即请求向量为（</a:t>
            </a:r>
            <a:r>
              <a:rPr lang="en-US" altLang="zh-CN" b="1" kern="100" dirty="0">
                <a:solidFill>
                  <a:srgbClr val="002C6C"/>
                </a:solidFill>
                <a:latin typeface="华文楷体" panose="02010600040101010101" pitchFamily="2" charset="-122"/>
                <a:ea typeface="华文楷体" panose="02010600040101010101" pitchFamily="2" charset="-122"/>
              </a:rPr>
              <a:t>1,0,1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b="1" dirty="0">
                <a:solidFill>
                  <a:srgbClr val="002C6C"/>
                </a:solidFill>
                <a:latin typeface="华文楷体" panose="02010600040101010101" pitchFamily="2" charset="-122"/>
                <a:ea typeface="华文楷体" panose="02010600040101010101" pitchFamily="2" charset="-122"/>
              </a:rPr>
              <a:t>此时系统是否满足该请求？</a:t>
            </a:r>
            <a:endParaRPr lang="zh-CN" altLang="en-US" b="1" dirty="0">
              <a:solidFill>
                <a:srgbClr val="002C6C"/>
              </a:solidFill>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stretch>
            <a:fillRect/>
          </a:stretch>
        </p:blipFill>
        <p:spPr>
          <a:xfrm>
            <a:off x="624747" y="2698292"/>
            <a:ext cx="7914389" cy="2638130"/>
          </a:xfrm>
          <a:prstGeom prst="rect">
            <a:avLst/>
          </a:prstGeom>
        </p:spPr>
      </p:pic>
      <p:sp>
        <p:nvSpPr>
          <p:cNvPr id="6" name="文本框 5"/>
          <p:cNvSpPr txBox="1"/>
          <p:nvPr/>
        </p:nvSpPr>
        <p:spPr>
          <a:xfrm>
            <a:off x="463382" y="116729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301" y="1640106"/>
            <a:ext cx="7100049" cy="646331"/>
          </a:xfrm>
          <a:prstGeom prst="rect">
            <a:avLst/>
          </a:prstGeom>
        </p:spPr>
        <p:txBody>
          <a:bodyPr wrap="square">
            <a:spAutoFit/>
          </a:bodyPr>
          <a:lstStyle/>
          <a:p>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假设系统满足</a:t>
            </a:r>
            <a:r>
              <a:rPr lang="en-US" altLang="zh-CN" b="1" kern="100" dirty="0">
                <a:solidFill>
                  <a:srgbClr val="002C6C"/>
                </a:solidFill>
                <a:latin typeface="华文楷体" panose="02010600040101010101" pitchFamily="2" charset="-122"/>
                <a:ea typeface="华文楷体" panose="02010600040101010101" pitchFamily="2" charset="-122"/>
              </a:rPr>
              <a:t>P</a:t>
            </a:r>
            <a:r>
              <a:rPr lang="en-US" altLang="zh-CN" b="1" kern="100" baseline="-250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的请求，则</a:t>
            </a:r>
            <a:r>
              <a:rPr lang="en-US" altLang="zh-CN" b="1" kern="100" dirty="0">
                <a:solidFill>
                  <a:srgbClr val="002C6C"/>
                </a:solidFill>
                <a:latin typeface="华文楷体" panose="02010600040101010101" pitchFamily="2" charset="-122"/>
                <a:ea typeface="华文楷体" panose="02010600040101010101" pitchFamily="2" charset="-122"/>
              </a:rPr>
              <a:t>Available</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向量与</a:t>
            </a:r>
            <a:r>
              <a:rPr lang="en-US" altLang="zh-CN" b="1" kern="100" dirty="0">
                <a:solidFill>
                  <a:srgbClr val="002C6C"/>
                </a:solidFill>
                <a:latin typeface="华文楷体" panose="02010600040101010101" pitchFamily="2" charset="-122"/>
                <a:ea typeface="华文楷体" panose="02010600040101010101" pitchFamily="2" charset="-122"/>
              </a:rPr>
              <a:t>Allocation</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矩阵、</a:t>
            </a:r>
            <a:r>
              <a:rPr lang="en-US" altLang="zh-CN" b="1" kern="100" dirty="0">
                <a:solidFill>
                  <a:srgbClr val="002C6C"/>
                </a:solidFill>
                <a:latin typeface="华文楷体" panose="02010600040101010101" pitchFamily="2" charset="-122"/>
                <a:ea typeface="华文楷体" panose="02010600040101010101" pitchFamily="2" charset="-122"/>
              </a:rPr>
              <a:t>Need</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矩阵都更新为（</a:t>
            </a:r>
            <a:r>
              <a:rPr lang="en-US" altLang="zh-CN" b="1" kern="100" dirty="0">
                <a:solidFill>
                  <a:srgbClr val="002C6C"/>
                </a:solidFill>
                <a:latin typeface="华文楷体" panose="02010600040101010101" pitchFamily="2" charset="-122"/>
                <a:ea typeface="华文楷体" panose="02010600040101010101" pitchFamily="2" charset="-122"/>
              </a:rPr>
              <a:t>b</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此时的系统是否为安全状态？</a:t>
            </a:r>
            <a:endParaRPr lang="zh-CN" altLang="en-US" b="1" dirty="0">
              <a:solidFill>
                <a:srgbClr val="002C6C"/>
              </a:solidFill>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713102" y="2447364"/>
            <a:ext cx="7589570" cy="2513946"/>
          </a:xfrm>
          <a:prstGeom prst="rect">
            <a:avLst/>
          </a:prstGeom>
        </p:spPr>
      </p:pic>
      <p:sp>
        <p:nvSpPr>
          <p:cNvPr id="6" name="文本框 5"/>
          <p:cNvSpPr txBox="1"/>
          <p:nvPr/>
        </p:nvSpPr>
        <p:spPr>
          <a:xfrm>
            <a:off x="3361765" y="5122237"/>
            <a:ext cx="2138082" cy="461665"/>
          </a:xfrm>
          <a:prstGeom prst="rect">
            <a:avLst/>
          </a:prstGeom>
          <a:noFill/>
        </p:spPr>
        <p:txBody>
          <a:bodyPr wrap="square" rtlCol="0">
            <a:spAutoFit/>
          </a:bodyPr>
          <a:lstStyle/>
          <a:p>
            <a:r>
              <a:rPr lang="zh-CN" altLang="en-US"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不安全状态</a:t>
            </a:r>
            <a:endParaRPr lang="zh-CN" altLang="en-US" sz="2400" dirty="0">
              <a:solidFill>
                <a:srgbClr val="FF0000"/>
              </a:solidFill>
            </a:endParaRPr>
          </a:p>
        </p:txBody>
      </p:sp>
      <p:sp>
        <p:nvSpPr>
          <p:cNvPr id="7"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333936" y="108258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文本框 5"/>
          <p:cNvSpPr txBox="1"/>
          <p:nvPr/>
        </p:nvSpPr>
        <p:spPr>
          <a:xfrm>
            <a:off x="333936" y="1188170"/>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BEBA8EAE-BF5A-486C-A8C5-ECC9F3942E4B}">
                <a14:imgProps xmlns:a14="http://schemas.microsoft.com/office/drawing/2010/main">
                  <a14:imgLayer r:embed="rId2">
                    <a14:imgEffect>
                      <a14:sharpenSoften amount="50000"/>
                    </a14:imgEffect>
                  </a14:imgLayer>
                </a14:imgProps>
              </a:ext>
            </a:extLst>
          </a:blip>
          <a:srcRect b="31129"/>
          <a:stretch>
            <a:fillRect/>
          </a:stretch>
        </p:blipFill>
        <p:spPr>
          <a:xfrm>
            <a:off x="471947" y="306547"/>
            <a:ext cx="8418053" cy="2017553"/>
          </a:xfrm>
          <a:prstGeom prst="rect">
            <a:avLst/>
          </a:prstGeom>
        </p:spPr>
      </p:pic>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1558" y="2616142"/>
            <a:ext cx="8418441" cy="1041457"/>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Effect>
                      <a14:colorTemperature colorTemp="5300"/>
                    </a14:imgEffect>
                    <a14:imgEffect>
                      <a14:saturation sat="0"/>
                    </a14:imgEffect>
                    <a14:imgEffect>
                      <a14:sharpenSoften amount="50000"/>
                    </a14:imgEffect>
                  </a14:imgLayer>
                </a14:imgProps>
              </a:ext>
            </a:extLst>
          </a:blip>
          <a:stretch>
            <a:fillRect/>
          </a:stretch>
        </p:blipFill>
        <p:spPr>
          <a:xfrm>
            <a:off x="131974" y="4103857"/>
            <a:ext cx="1942857" cy="1000000"/>
          </a:xfrm>
          <a:prstGeom prst="rect">
            <a:avLst/>
          </a:prstGeom>
        </p:spPr>
      </p:pic>
      <p:pic>
        <p:nvPicPr>
          <p:cNvPr id="9" name="图片 8"/>
          <p:cNvPicPr>
            <a:picLocks noChangeAspect="1"/>
          </p:cNvPicPr>
          <p:nvPr/>
        </p:nvPicPr>
        <p:blipFill>
          <a:blip r:embed="rId7"/>
          <a:stretch>
            <a:fillRect/>
          </a:stretch>
        </p:blipFill>
        <p:spPr>
          <a:xfrm>
            <a:off x="636735" y="5192972"/>
            <a:ext cx="933333" cy="714286"/>
          </a:xfrm>
          <a:prstGeom prst="rect">
            <a:avLst/>
          </a:prstGeom>
        </p:spPr>
      </p:pic>
      <p:pic>
        <p:nvPicPr>
          <p:cNvPr id="11" name="图片 10"/>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Layer>
                </a14:imgProps>
              </a:ext>
            </a:extLst>
          </a:blip>
          <a:stretch>
            <a:fillRect/>
          </a:stretch>
        </p:blipFill>
        <p:spPr>
          <a:xfrm>
            <a:off x="2400229" y="4103857"/>
            <a:ext cx="2171771" cy="1357357"/>
          </a:xfrm>
          <a:prstGeom prst="rect">
            <a:avLst/>
          </a:prstGeom>
        </p:spPr>
      </p:pic>
      <p:pic>
        <p:nvPicPr>
          <p:cNvPr id="13" name="图片 12"/>
          <p:cNvPicPr>
            <a:picLocks noChangeAspect="1"/>
          </p:cNvPicPr>
          <p:nvPr/>
        </p:nvPicPr>
        <p:blipFill rotWithShape="1">
          <a:blip r:embed="rId10">
            <a:duotone>
              <a:prstClr val="black"/>
              <a:schemeClr val="accent4">
                <a:tint val="45000"/>
                <a:satMod val="400000"/>
              </a:schemeClr>
            </a:duotone>
          </a:blip>
          <a:srcRect t="11760"/>
          <a:stretch>
            <a:fillRect/>
          </a:stretch>
        </p:blipFill>
        <p:spPr>
          <a:xfrm>
            <a:off x="4543591" y="4076954"/>
            <a:ext cx="4468435" cy="14111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4350" y="737890"/>
            <a:ext cx="8115300" cy="646331"/>
          </a:xfrm>
          <a:prstGeom prst="rect">
            <a:avLst/>
          </a:prstGeom>
          <a:noFill/>
        </p:spPr>
        <p:txBody>
          <a:bodyPr wrap="square">
            <a:spAutoFit/>
          </a:bodyPr>
          <a:lstStyle/>
          <a:p>
            <a:r>
              <a:rPr lang="zh-CN" altLang="en-US" dirty="0"/>
              <a:t>某系统有 A、B、C 类型的 3 种资源，在 T0 时刻进程 P1、P2、P3、P4</a:t>
            </a:r>
            <a:endParaRPr lang="zh-CN" altLang="en-US" dirty="0"/>
          </a:p>
          <a:p>
            <a:r>
              <a:rPr lang="zh-CN" altLang="en-US" dirty="0"/>
              <a:t>对资源的占用和需求情况见下表。此刻系统可用资源向量为（2，1，2）。问：</a:t>
            </a:r>
            <a:endParaRPr lang="zh-CN" altLang="en-US" dirty="0"/>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aturation sat="400000"/>
                    </a14:imgEffect>
                    <a14:imgEffect>
                      <a14:sharpenSoften amount="50000"/>
                    </a14:imgEffect>
                  </a14:imgLayer>
                </a14:imgProps>
              </a:ext>
            </a:extLst>
          </a:blip>
          <a:stretch>
            <a:fillRect/>
          </a:stretch>
        </p:blipFill>
        <p:spPr>
          <a:xfrm>
            <a:off x="1013114" y="1583417"/>
            <a:ext cx="6271754" cy="2193824"/>
          </a:xfrm>
          <a:prstGeom prst="rect">
            <a:avLst/>
          </a:prstGeom>
        </p:spPr>
      </p:pic>
      <p:sp>
        <p:nvSpPr>
          <p:cNvPr id="7" name="文本框 6"/>
          <p:cNvSpPr txBox="1"/>
          <p:nvPr/>
        </p:nvSpPr>
        <p:spPr>
          <a:xfrm>
            <a:off x="606714" y="3954574"/>
            <a:ext cx="8115300" cy="2640018"/>
          </a:xfrm>
          <a:prstGeom prst="rect">
            <a:avLst/>
          </a:prstGeom>
          <a:noFill/>
        </p:spPr>
        <p:txBody>
          <a:bodyPr wrap="square">
            <a:spAutoFit/>
          </a:bodyPr>
          <a:lstStyle/>
          <a:p>
            <a:pPr>
              <a:lnSpc>
                <a:spcPct val="150000"/>
              </a:lnSpc>
            </a:pPr>
            <a:r>
              <a:rPr lang="zh-CN" altLang="en-US" sz="1600" dirty="0"/>
              <a:t>（</a:t>
            </a:r>
            <a:r>
              <a:rPr lang="en-US" altLang="zh-CN" sz="1600" dirty="0"/>
              <a:t>1</a:t>
            </a:r>
            <a:r>
              <a:rPr lang="zh-CN" altLang="en-US" sz="1600" dirty="0"/>
              <a:t>）将系统中各种资源总数和进程对资源的需求数目用向量或矩阵表示出来。</a:t>
            </a:r>
            <a:endParaRPr lang="zh-CN" altLang="en-US" sz="1600" dirty="0"/>
          </a:p>
          <a:p>
            <a:pPr>
              <a:lnSpc>
                <a:spcPct val="150000"/>
              </a:lnSpc>
            </a:pPr>
            <a:r>
              <a:rPr lang="zh-CN" altLang="en-US" sz="1600" dirty="0"/>
              <a:t>（2）判定此刻系统的安全性。如果是安全的，写出安全序列，如果是不安全的，</a:t>
            </a:r>
            <a:endParaRPr lang="zh-CN" altLang="en-US" sz="1600" dirty="0"/>
          </a:p>
          <a:p>
            <a:pPr>
              <a:lnSpc>
                <a:spcPct val="150000"/>
              </a:lnSpc>
            </a:pPr>
            <a:r>
              <a:rPr lang="zh-CN" altLang="en-US" sz="1600" dirty="0"/>
              <a:t>写出参与死锁的进程。</a:t>
            </a:r>
            <a:endParaRPr lang="zh-CN" altLang="en-US" sz="1600" dirty="0"/>
          </a:p>
          <a:p>
            <a:pPr>
              <a:lnSpc>
                <a:spcPct val="150000"/>
              </a:lnSpc>
            </a:pPr>
            <a:r>
              <a:rPr lang="zh-CN" altLang="en-US" sz="1600" dirty="0"/>
              <a:t>（3）如果此时 P1 和 P2 均再发出资源请求向量 Request（1，0，1），为了保持系统安全性，应该如何分配资源给这两个进程？说明你所采用策略的原因。</a:t>
            </a:r>
            <a:endParaRPr lang="zh-CN" altLang="en-US" sz="1600" dirty="0"/>
          </a:p>
          <a:p>
            <a:pPr>
              <a:lnSpc>
                <a:spcPct val="150000"/>
              </a:lnSpc>
            </a:pPr>
            <a:r>
              <a:rPr lang="zh-CN" altLang="en-US" sz="1600" dirty="0"/>
              <a:t>（4）如果（3）中的请求都立刻满足后，系统此刻是否处于死锁状态？最终能否进入死锁状态？若能，说明参与死锁的进程，若不能，说明原因。</a:t>
            </a:r>
            <a:endParaRPr lang="zh-CN" altLang="en-US" sz="1600" dirty="0"/>
          </a:p>
        </p:txBody>
      </p:sp>
      <p:sp>
        <p:nvSpPr>
          <p:cNvPr id="8" name="文本框 7"/>
          <p:cNvSpPr txBox="1"/>
          <p:nvPr/>
        </p:nvSpPr>
        <p:spPr>
          <a:xfrm>
            <a:off x="380137" y="151997"/>
            <a:ext cx="877163" cy="369332"/>
          </a:xfrm>
          <a:prstGeom prst="rect">
            <a:avLst/>
          </a:prstGeom>
          <a:noFill/>
        </p:spPr>
        <p:txBody>
          <a:bodyPr wrap="none" rtlCol="0">
            <a:spAutoFit/>
          </a:bodyPr>
          <a:lstStyle/>
          <a:p>
            <a:r>
              <a:rPr lang="zh-CN" altLang="en-US" b="1" dirty="0">
                <a:solidFill>
                  <a:srgbClr val="C00000"/>
                </a:solidFill>
              </a:rPr>
              <a:t>思考题</a:t>
            </a:r>
            <a:endParaRPr lang="zh-CN" altLang="en-US" b="1" dirty="0">
              <a:solidFill>
                <a:srgbClr val="C00000"/>
              </a:solidFill>
            </a:endParaRPr>
          </a:p>
        </p:txBody>
      </p:sp>
      <p:pic>
        <p:nvPicPr>
          <p:cNvPr id="10" name="图片 9"/>
          <p:cNvPicPr>
            <a:picLocks noChangeAspect="1"/>
          </p:cNvPicPr>
          <p:nvPr/>
        </p:nvPicPr>
        <p:blipFill>
          <a:blip r:embed="rId3"/>
          <a:stretch>
            <a:fillRect/>
          </a:stretch>
        </p:blipFill>
        <p:spPr>
          <a:xfrm>
            <a:off x="1336662" y="3133771"/>
            <a:ext cx="209524" cy="2476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14431" y="690751"/>
            <a:ext cx="7264400" cy="1754326"/>
          </a:xfrm>
          <a:prstGeom prst="rect">
            <a:avLst/>
          </a:prstGeom>
          <a:noFill/>
        </p:spPr>
        <p:txBody>
          <a:bodyPr wrap="square">
            <a:spAutoFit/>
          </a:bodyPr>
          <a:lstStyle/>
          <a:p>
            <a:r>
              <a:rPr lang="zh-CN" altLang="en-US" dirty="0"/>
              <a:t>解：</a:t>
            </a:r>
            <a:endParaRPr lang="en-US" altLang="zh-CN" dirty="0"/>
          </a:p>
          <a:p>
            <a:r>
              <a:rPr lang="zh-CN" altLang="en-US" dirty="0"/>
              <a:t>（1）</a:t>
            </a:r>
            <a:r>
              <a:rPr lang="zh-CN" altLang="en-US" dirty="0">
                <a:highlight>
                  <a:srgbClr val="FFFF00"/>
                </a:highlight>
              </a:rPr>
              <a:t>系统资源总数向量＝available+Allocation</a:t>
            </a:r>
            <a:endParaRPr lang="zh-CN" altLang="en-US" dirty="0">
              <a:highlight>
                <a:srgbClr val="FFFF00"/>
              </a:highlight>
            </a:endParaRPr>
          </a:p>
          <a:p>
            <a:r>
              <a:rPr lang="zh-CN" altLang="en-US" dirty="0"/>
              <a:t>           ＝（2，1，2）＋（7，2，4）＝（9，3，6）</a:t>
            </a:r>
            <a:endParaRPr lang="zh-CN" altLang="en-US" dirty="0"/>
          </a:p>
          <a:p>
            <a:r>
              <a:rPr lang="zh-CN" altLang="en-US" dirty="0"/>
              <a:t>            进程对资源的需求矩阵</a:t>
            </a:r>
            <a:endParaRPr lang="en-US" altLang="zh-CN" dirty="0"/>
          </a:p>
          <a:p>
            <a:endParaRPr lang="zh-CN" altLang="en-US" dirty="0"/>
          </a:p>
          <a:p>
            <a:r>
              <a:rPr lang="zh-CN" altLang="en-US" dirty="0">
                <a:highlight>
                  <a:srgbClr val="FFFF00"/>
                </a:highlight>
              </a:rPr>
              <a:t>need=max－Allocation</a:t>
            </a:r>
            <a:r>
              <a:rPr lang="zh-CN" altLang="en-US" dirty="0"/>
              <a:t>=</a:t>
            </a:r>
            <a:endParaRPr lang="zh-CN" altLang="en-US" dirty="0"/>
          </a:p>
        </p:txBody>
      </p:sp>
      <p:pic>
        <p:nvPicPr>
          <p:cNvPr id="5" name="图片 4"/>
          <p:cNvPicPr>
            <a:picLocks noChangeAspect="1"/>
          </p:cNvPicPr>
          <p:nvPr/>
        </p:nvPicPr>
        <p:blipFill>
          <a:blip r:embed="rId1"/>
          <a:stretch>
            <a:fillRect/>
          </a:stretch>
        </p:blipFill>
        <p:spPr>
          <a:xfrm>
            <a:off x="3640799" y="2013369"/>
            <a:ext cx="739738" cy="978363"/>
          </a:xfrm>
          <a:prstGeom prst="rect">
            <a:avLst/>
          </a:prstGeom>
        </p:spPr>
      </p:pic>
      <p:pic>
        <p:nvPicPr>
          <p:cNvPr id="7" name="图片 6"/>
          <p:cNvPicPr>
            <a:picLocks noChangeAspect="1"/>
          </p:cNvPicPr>
          <p:nvPr/>
        </p:nvPicPr>
        <p:blipFill>
          <a:blip r:embed="rId2"/>
          <a:stretch>
            <a:fillRect/>
          </a:stretch>
        </p:blipFill>
        <p:spPr>
          <a:xfrm>
            <a:off x="5052440" y="1980795"/>
            <a:ext cx="739738" cy="978363"/>
          </a:xfrm>
          <a:prstGeom prst="rect">
            <a:avLst/>
          </a:prstGeom>
        </p:spPr>
      </p:pic>
      <p:pic>
        <p:nvPicPr>
          <p:cNvPr id="9" name="图片 8"/>
          <p:cNvPicPr>
            <a:picLocks noChangeAspect="1"/>
          </p:cNvPicPr>
          <p:nvPr/>
        </p:nvPicPr>
        <p:blipFill>
          <a:blip r:embed="rId3"/>
          <a:stretch>
            <a:fillRect/>
          </a:stretch>
        </p:blipFill>
        <p:spPr>
          <a:xfrm>
            <a:off x="6327585" y="1955893"/>
            <a:ext cx="786247" cy="1028169"/>
          </a:xfrm>
          <a:prstGeom prst="rect">
            <a:avLst/>
          </a:prstGeom>
        </p:spPr>
      </p:pic>
      <p:sp>
        <p:nvSpPr>
          <p:cNvPr id="11" name="双括号 10"/>
          <p:cNvSpPr/>
          <p:nvPr/>
        </p:nvSpPr>
        <p:spPr>
          <a:xfrm>
            <a:off x="3416300" y="1955894"/>
            <a:ext cx="1155700" cy="102816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双括号 11"/>
          <p:cNvSpPr/>
          <p:nvPr/>
        </p:nvSpPr>
        <p:spPr>
          <a:xfrm>
            <a:off x="4896217" y="1955894"/>
            <a:ext cx="994923" cy="103583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双括号 12"/>
          <p:cNvSpPr/>
          <p:nvPr/>
        </p:nvSpPr>
        <p:spPr>
          <a:xfrm>
            <a:off x="6223248" y="1963563"/>
            <a:ext cx="994923" cy="103583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4590092" y="2068238"/>
            <a:ext cx="508000" cy="646331"/>
          </a:xfrm>
          <a:prstGeom prst="rect">
            <a:avLst/>
          </a:prstGeom>
          <a:noFill/>
        </p:spPr>
        <p:txBody>
          <a:bodyPr wrap="square" rtlCol="0">
            <a:spAutoFit/>
          </a:bodyPr>
          <a:lstStyle/>
          <a:p>
            <a:r>
              <a:rPr lang="en-US" altLang="zh-CN" sz="3600" dirty="0"/>
              <a:t>-</a:t>
            </a:r>
            <a:endParaRPr lang="zh-CN" altLang="en-US" sz="3600" dirty="0"/>
          </a:p>
        </p:txBody>
      </p:sp>
      <p:sp>
        <p:nvSpPr>
          <p:cNvPr id="15" name="文本框 14"/>
          <p:cNvSpPr txBox="1"/>
          <p:nvPr/>
        </p:nvSpPr>
        <p:spPr>
          <a:xfrm>
            <a:off x="5862123" y="2075908"/>
            <a:ext cx="508000" cy="646331"/>
          </a:xfrm>
          <a:prstGeom prst="rect">
            <a:avLst/>
          </a:prstGeom>
          <a:noFill/>
        </p:spPr>
        <p:txBody>
          <a:bodyPr wrap="square" rtlCol="0">
            <a:spAutoFit/>
          </a:bodyPr>
          <a:lstStyle/>
          <a:p>
            <a:r>
              <a:rPr lang="en-US" altLang="zh-CN" sz="3600" dirty="0"/>
              <a:t>=</a:t>
            </a:r>
            <a:endParaRPr lang="zh-CN" altLang="en-US" sz="3600" dirty="0"/>
          </a:p>
        </p:txBody>
      </p:sp>
      <p:sp>
        <p:nvSpPr>
          <p:cNvPr id="17" name="文本框 16"/>
          <p:cNvSpPr txBox="1"/>
          <p:nvPr/>
        </p:nvSpPr>
        <p:spPr>
          <a:xfrm>
            <a:off x="5422309" y="3244334"/>
            <a:ext cx="2941008" cy="369332"/>
          </a:xfrm>
          <a:prstGeom prst="rect">
            <a:avLst/>
          </a:prstGeom>
          <a:noFill/>
        </p:spPr>
        <p:txBody>
          <a:bodyPr wrap="square">
            <a:spAutoFit/>
          </a:bodyPr>
          <a:lstStyle/>
          <a:p>
            <a:r>
              <a:rPr lang="zh-CN" altLang="en-US" b="1" dirty="0">
                <a:solidFill>
                  <a:srgbClr val="C00000"/>
                </a:solidFill>
              </a:rPr>
              <a:t>可用资源为（2，1，2）</a:t>
            </a:r>
            <a:endParaRPr lang="zh-CN" altLang="en-US" b="1" dirty="0">
              <a:solidFill>
                <a:srgbClr val="C00000"/>
              </a:solidFill>
            </a:endParaRPr>
          </a:p>
        </p:txBody>
      </p:sp>
      <p:sp>
        <p:nvSpPr>
          <p:cNvPr id="19" name="文本框 18"/>
          <p:cNvSpPr txBox="1"/>
          <p:nvPr/>
        </p:nvSpPr>
        <p:spPr>
          <a:xfrm>
            <a:off x="434670" y="3798658"/>
            <a:ext cx="8423922" cy="1200329"/>
          </a:xfrm>
          <a:prstGeom prst="rect">
            <a:avLst/>
          </a:prstGeom>
          <a:noFill/>
          <a:ln>
            <a:solidFill>
              <a:schemeClr val="accent1"/>
            </a:solidFill>
          </a:ln>
        </p:spPr>
        <p:txBody>
          <a:bodyPr wrap="square">
            <a:spAutoFit/>
          </a:bodyPr>
          <a:lstStyle/>
          <a:p>
            <a:r>
              <a:rPr lang="zh-CN" altLang="en-US" dirty="0"/>
              <a:t>采用银行家算法进行计算步骤如下：</a:t>
            </a:r>
            <a:endParaRPr lang="zh-CN" altLang="en-US" dirty="0"/>
          </a:p>
          <a:p>
            <a:r>
              <a:rPr lang="zh-CN" altLang="en-US" dirty="0"/>
              <a:t>①因为：need[</a:t>
            </a:r>
            <a:r>
              <a:rPr lang="en-US" altLang="zh-CN" dirty="0"/>
              <a:t>2</a:t>
            </a:r>
            <a:r>
              <a:rPr lang="zh-CN" altLang="en-US" dirty="0"/>
              <a:t>]&lt;available，故</a:t>
            </a:r>
            <a:endParaRPr lang="zh-CN" altLang="en-US" dirty="0"/>
          </a:p>
          <a:p>
            <a:r>
              <a:rPr lang="zh-CN" altLang="en-US" dirty="0"/>
              <a:t>系统可以满足 P2 对资源的请求，将资源分配给 P2 后，P2 可执行完成，然后释</a:t>
            </a:r>
            <a:endParaRPr lang="zh-CN" altLang="en-US" dirty="0"/>
          </a:p>
          <a:p>
            <a:r>
              <a:rPr lang="zh-CN" altLang="en-US" dirty="0"/>
              <a:t>放它所占有的资源。因此allocation=(2,1,2)+(4,1,1)=(6,2,3)</a:t>
            </a:r>
            <a:endParaRPr lang="zh-CN" altLang="en-US" dirty="0"/>
          </a:p>
        </p:txBody>
      </p:sp>
      <p:sp>
        <p:nvSpPr>
          <p:cNvPr id="21" name="文本框 20"/>
          <p:cNvSpPr txBox="1"/>
          <p:nvPr/>
        </p:nvSpPr>
        <p:spPr>
          <a:xfrm>
            <a:off x="436356" y="5305336"/>
            <a:ext cx="7374143" cy="646331"/>
          </a:xfrm>
          <a:prstGeom prst="rect">
            <a:avLst/>
          </a:prstGeom>
          <a:noFill/>
          <a:ln>
            <a:solidFill>
              <a:schemeClr val="accent1"/>
            </a:solidFill>
          </a:ln>
        </p:spPr>
        <p:txBody>
          <a:bodyPr wrap="square">
            <a:spAutoFit/>
          </a:bodyPr>
          <a:lstStyle/>
          <a:p>
            <a:r>
              <a:rPr lang="zh-CN" altLang="en-US" dirty="0"/>
              <a:t>② 此时，need[1]&lt; available ，故：</a:t>
            </a:r>
            <a:endParaRPr lang="zh-CN" altLang="en-US" dirty="0"/>
          </a:p>
          <a:p>
            <a:r>
              <a:rPr lang="zh-CN" altLang="en-US" dirty="0"/>
              <a:t>P1 可执行完成。allocation=( 6,2,3)+(1,0,0)=(7,2,3)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9496" y="1426305"/>
            <a:ext cx="8280400" cy="4801314"/>
          </a:xfrm>
          <a:prstGeom prst="rect">
            <a:avLst/>
          </a:prstGeom>
          <a:noFill/>
          <a:ln>
            <a:solidFill>
              <a:schemeClr val="accent1"/>
            </a:solidFill>
          </a:ln>
        </p:spPr>
        <p:txBody>
          <a:bodyPr wrap="square">
            <a:spAutoFit/>
          </a:bodyPr>
          <a:lstStyle/>
          <a:p>
            <a:r>
              <a:rPr lang="zh-CN" altLang="en-US" dirty="0"/>
              <a:t>（3）</a:t>
            </a:r>
            <a:r>
              <a:rPr lang="en-US" altLang="zh-CN" dirty="0">
                <a:solidFill>
                  <a:srgbClr val="C00000"/>
                </a:solidFill>
              </a:rPr>
              <a:t>         </a:t>
            </a:r>
            <a:r>
              <a:rPr lang="zh-CN" altLang="en-US" sz="1800" dirty="0">
                <a:solidFill>
                  <a:srgbClr val="C00000"/>
                </a:solidFill>
              </a:rPr>
              <a:t>Request（1，0，1），若满足</a:t>
            </a:r>
            <a:r>
              <a:rPr lang="en-US" altLang="zh-CN" sz="1800" dirty="0">
                <a:solidFill>
                  <a:srgbClr val="C00000"/>
                </a:solidFill>
              </a:rPr>
              <a:t>P1</a:t>
            </a:r>
            <a:r>
              <a:rPr lang="zh-CN" altLang="en-US" sz="1800" dirty="0">
                <a:solidFill>
                  <a:srgbClr val="C00000"/>
                </a:solidFill>
              </a:rPr>
              <a:t>，则 </a:t>
            </a:r>
            <a:r>
              <a:rPr lang="en-US" altLang="zh-CN" sz="1800" dirty="0">
                <a:solidFill>
                  <a:srgbClr val="C00000"/>
                </a:solidFill>
              </a:rPr>
              <a:t>need</a:t>
            </a:r>
            <a:r>
              <a:rPr lang="zh-CN" altLang="en-US" sz="1800" dirty="0">
                <a:solidFill>
                  <a:srgbClr val="C00000"/>
                </a:solidFill>
              </a:rPr>
              <a:t>矩阵为：</a:t>
            </a:r>
            <a:endParaRPr lang="en-US" altLang="zh-CN" dirty="0">
              <a:solidFill>
                <a:srgbClr val="C00000"/>
              </a:solidFill>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endParaRPr lang="en-US" altLang="zh-CN" dirty="0"/>
          </a:p>
          <a:p>
            <a:r>
              <a:rPr lang="en-US" altLang="zh-CN" dirty="0"/>
              <a:t>                  </a:t>
            </a:r>
            <a:r>
              <a:rPr lang="zh-CN" altLang="en-US" dirty="0">
                <a:solidFill>
                  <a:srgbClr val="C00000"/>
                </a:solidFill>
              </a:rPr>
              <a:t>Request（1，0，1），若满足</a:t>
            </a:r>
            <a:r>
              <a:rPr lang="en-US" altLang="zh-CN" dirty="0">
                <a:solidFill>
                  <a:srgbClr val="C00000"/>
                </a:solidFill>
              </a:rPr>
              <a:t>P2</a:t>
            </a:r>
            <a:r>
              <a:rPr lang="zh-CN" altLang="en-US" dirty="0">
                <a:solidFill>
                  <a:srgbClr val="C00000"/>
                </a:solidFill>
              </a:rPr>
              <a:t>，则 </a:t>
            </a:r>
            <a:r>
              <a:rPr lang="en-US" altLang="zh-CN" dirty="0">
                <a:solidFill>
                  <a:srgbClr val="C00000"/>
                </a:solidFill>
              </a:rPr>
              <a:t>need</a:t>
            </a:r>
            <a:r>
              <a:rPr lang="zh-CN" altLang="en-US" dirty="0">
                <a:solidFill>
                  <a:srgbClr val="C00000"/>
                </a:solidFill>
              </a:rPr>
              <a:t>矩阵为：</a:t>
            </a:r>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zh-CN" altLang="en-US" dirty="0"/>
          </a:p>
        </p:txBody>
      </p:sp>
      <p:pic>
        <p:nvPicPr>
          <p:cNvPr id="2" name="图片 1"/>
          <p:cNvPicPr>
            <a:picLocks noChangeAspect="1"/>
          </p:cNvPicPr>
          <p:nvPr/>
        </p:nvPicPr>
        <p:blipFill>
          <a:blip r:embed="rId1"/>
          <a:stretch>
            <a:fillRect/>
          </a:stretch>
        </p:blipFill>
        <p:spPr>
          <a:xfrm>
            <a:off x="1217595" y="2046198"/>
            <a:ext cx="786247" cy="1028169"/>
          </a:xfrm>
          <a:prstGeom prst="rect">
            <a:avLst/>
          </a:prstGeom>
        </p:spPr>
      </p:pic>
      <p:sp>
        <p:nvSpPr>
          <p:cNvPr id="4" name="双括号 3"/>
          <p:cNvSpPr/>
          <p:nvPr/>
        </p:nvSpPr>
        <p:spPr>
          <a:xfrm>
            <a:off x="1094424" y="2038529"/>
            <a:ext cx="994923" cy="103583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双括号 6"/>
          <p:cNvSpPr/>
          <p:nvPr/>
        </p:nvSpPr>
        <p:spPr>
          <a:xfrm>
            <a:off x="2812729" y="2065911"/>
            <a:ext cx="994923" cy="103583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508246" y="898801"/>
            <a:ext cx="4572000" cy="369332"/>
          </a:xfrm>
          <a:prstGeom prst="rect">
            <a:avLst/>
          </a:prstGeom>
          <a:noFill/>
        </p:spPr>
        <p:txBody>
          <a:bodyPr wrap="square">
            <a:spAutoFit/>
          </a:bodyPr>
          <a:lstStyle/>
          <a:p>
            <a:r>
              <a:rPr lang="zh-CN" altLang="en-US" sz="1800" dirty="0"/>
              <a:t>Request（1，0，1）</a:t>
            </a:r>
            <a:endParaRPr lang="zh-CN" altLang="en-US" dirty="0"/>
          </a:p>
        </p:txBody>
      </p:sp>
      <p:pic>
        <p:nvPicPr>
          <p:cNvPr id="13" name="图片 12"/>
          <p:cNvPicPr>
            <a:picLocks noChangeAspect="1"/>
          </p:cNvPicPr>
          <p:nvPr/>
        </p:nvPicPr>
        <p:blipFill>
          <a:blip r:embed="rId2"/>
          <a:stretch>
            <a:fillRect/>
          </a:stretch>
        </p:blipFill>
        <p:spPr>
          <a:xfrm>
            <a:off x="2931557" y="2038529"/>
            <a:ext cx="786247" cy="1090602"/>
          </a:xfrm>
          <a:prstGeom prst="rect">
            <a:avLst/>
          </a:prstGeom>
        </p:spPr>
      </p:pic>
      <p:sp>
        <p:nvSpPr>
          <p:cNvPr id="14" name="箭头: 右 13"/>
          <p:cNvSpPr/>
          <p:nvPr/>
        </p:nvSpPr>
        <p:spPr>
          <a:xfrm>
            <a:off x="2129415" y="2399104"/>
            <a:ext cx="644589" cy="18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085166" y="2307080"/>
            <a:ext cx="4815335" cy="369332"/>
          </a:xfrm>
          <a:prstGeom prst="rect">
            <a:avLst/>
          </a:prstGeom>
          <a:noFill/>
        </p:spPr>
        <p:txBody>
          <a:bodyPr wrap="square">
            <a:spAutoFit/>
          </a:bodyPr>
          <a:lstStyle/>
          <a:p>
            <a:r>
              <a:rPr lang="zh-CN" altLang="en-US" b="1" dirty="0">
                <a:solidFill>
                  <a:srgbClr val="003A8E"/>
                </a:solidFill>
              </a:rPr>
              <a:t>可用资源为（2，1，2）            （</a:t>
            </a:r>
            <a:r>
              <a:rPr lang="en-US" altLang="zh-CN" b="1" dirty="0">
                <a:solidFill>
                  <a:srgbClr val="003A8E"/>
                </a:solidFill>
              </a:rPr>
              <a:t>1,   1,   1</a:t>
            </a:r>
            <a:r>
              <a:rPr lang="zh-CN" altLang="en-US" b="1" dirty="0">
                <a:solidFill>
                  <a:srgbClr val="003A8E"/>
                </a:solidFill>
              </a:rPr>
              <a:t>）</a:t>
            </a:r>
            <a:endParaRPr lang="zh-CN" altLang="en-US" b="1" dirty="0">
              <a:solidFill>
                <a:srgbClr val="003A8E"/>
              </a:solidFill>
            </a:endParaRPr>
          </a:p>
        </p:txBody>
      </p:sp>
      <p:sp>
        <p:nvSpPr>
          <p:cNvPr id="17" name="箭头: 右 16"/>
          <p:cNvSpPr/>
          <p:nvPr/>
        </p:nvSpPr>
        <p:spPr>
          <a:xfrm>
            <a:off x="6573853" y="2419566"/>
            <a:ext cx="607166" cy="144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529775" y="2910856"/>
            <a:ext cx="3657846" cy="646331"/>
          </a:xfrm>
          <a:prstGeom prst="rect">
            <a:avLst/>
          </a:prstGeom>
          <a:noFill/>
        </p:spPr>
        <p:txBody>
          <a:bodyPr wrap="square">
            <a:spAutoFit/>
          </a:bodyPr>
          <a:lstStyle/>
          <a:p>
            <a:r>
              <a:rPr lang="zh-CN" altLang="en-US" b="1" dirty="0"/>
              <a:t>系统不能将资源分配给进程 P1，所以进程 P1 应该进入阻塞状态。</a:t>
            </a:r>
            <a:endParaRPr lang="en-US" altLang="zh-CN" b="1" dirty="0"/>
          </a:p>
        </p:txBody>
      </p:sp>
      <p:pic>
        <p:nvPicPr>
          <p:cNvPr id="20" name="图片 19"/>
          <p:cNvPicPr>
            <a:picLocks noChangeAspect="1"/>
          </p:cNvPicPr>
          <p:nvPr/>
        </p:nvPicPr>
        <p:blipFill>
          <a:blip r:embed="rId1"/>
          <a:stretch>
            <a:fillRect/>
          </a:stretch>
        </p:blipFill>
        <p:spPr>
          <a:xfrm>
            <a:off x="1224142" y="4767085"/>
            <a:ext cx="786247" cy="1028169"/>
          </a:xfrm>
          <a:prstGeom prst="rect">
            <a:avLst/>
          </a:prstGeom>
        </p:spPr>
      </p:pic>
      <p:sp>
        <p:nvSpPr>
          <p:cNvPr id="21" name="双括号 20"/>
          <p:cNvSpPr/>
          <p:nvPr/>
        </p:nvSpPr>
        <p:spPr>
          <a:xfrm>
            <a:off x="1100971" y="4759416"/>
            <a:ext cx="994923" cy="103583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箭头: 右 21"/>
          <p:cNvSpPr/>
          <p:nvPr/>
        </p:nvSpPr>
        <p:spPr>
          <a:xfrm>
            <a:off x="2135962" y="5119991"/>
            <a:ext cx="644589" cy="18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3"/>
          <a:stretch>
            <a:fillRect/>
          </a:stretch>
        </p:blipFill>
        <p:spPr>
          <a:xfrm>
            <a:off x="2972419" y="4689960"/>
            <a:ext cx="774976" cy="1105294"/>
          </a:xfrm>
          <a:prstGeom prst="rect">
            <a:avLst/>
          </a:prstGeom>
        </p:spPr>
      </p:pic>
      <p:sp>
        <p:nvSpPr>
          <p:cNvPr id="26" name="双括号 25"/>
          <p:cNvSpPr/>
          <p:nvPr/>
        </p:nvSpPr>
        <p:spPr>
          <a:xfrm>
            <a:off x="2847525" y="4724688"/>
            <a:ext cx="960128" cy="103583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4010148" y="4397753"/>
            <a:ext cx="4815335" cy="369332"/>
          </a:xfrm>
          <a:prstGeom prst="rect">
            <a:avLst/>
          </a:prstGeom>
          <a:noFill/>
        </p:spPr>
        <p:txBody>
          <a:bodyPr wrap="square">
            <a:spAutoFit/>
          </a:bodyPr>
          <a:lstStyle/>
          <a:p>
            <a:r>
              <a:rPr lang="zh-CN" altLang="en-US" b="1" dirty="0">
                <a:solidFill>
                  <a:srgbClr val="003A8E"/>
                </a:solidFill>
              </a:rPr>
              <a:t>可用资源为（2，1，2）            （</a:t>
            </a:r>
            <a:r>
              <a:rPr lang="en-US" altLang="zh-CN" b="1" dirty="0">
                <a:solidFill>
                  <a:srgbClr val="003A8E"/>
                </a:solidFill>
              </a:rPr>
              <a:t>1,   1,   1</a:t>
            </a:r>
            <a:r>
              <a:rPr lang="zh-CN" altLang="en-US" b="1" dirty="0">
                <a:solidFill>
                  <a:srgbClr val="003A8E"/>
                </a:solidFill>
              </a:rPr>
              <a:t>）</a:t>
            </a:r>
            <a:endParaRPr lang="zh-CN" altLang="en-US" b="1" dirty="0">
              <a:solidFill>
                <a:srgbClr val="003A8E"/>
              </a:solidFill>
            </a:endParaRPr>
          </a:p>
        </p:txBody>
      </p:sp>
      <p:sp>
        <p:nvSpPr>
          <p:cNvPr id="28" name="箭头: 右 27"/>
          <p:cNvSpPr/>
          <p:nvPr/>
        </p:nvSpPr>
        <p:spPr>
          <a:xfrm>
            <a:off x="6472952" y="4510239"/>
            <a:ext cx="607166" cy="144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4">
            <a:duotone>
              <a:prstClr val="black"/>
              <a:schemeClr val="accent4">
                <a:tint val="45000"/>
                <a:satMod val="400000"/>
              </a:schemeClr>
            </a:duotone>
          </a:blip>
          <a:stretch>
            <a:fillRect/>
          </a:stretch>
        </p:blipFill>
        <p:spPr>
          <a:xfrm>
            <a:off x="6710249" y="213498"/>
            <a:ext cx="739738" cy="978363"/>
          </a:xfrm>
          <a:prstGeom prst="rect">
            <a:avLst/>
          </a:prstGeom>
        </p:spPr>
      </p:pic>
      <p:sp>
        <p:nvSpPr>
          <p:cNvPr id="31" name="文本框 30"/>
          <p:cNvSpPr txBox="1"/>
          <p:nvPr/>
        </p:nvSpPr>
        <p:spPr>
          <a:xfrm>
            <a:off x="5511800" y="564510"/>
            <a:ext cx="4572000" cy="369332"/>
          </a:xfrm>
          <a:prstGeom prst="rect">
            <a:avLst/>
          </a:prstGeom>
          <a:noFill/>
        </p:spPr>
        <p:txBody>
          <a:bodyPr wrap="square">
            <a:spAutoFit/>
          </a:bodyPr>
          <a:lstStyle/>
          <a:p>
            <a:r>
              <a:rPr lang="zh-CN" altLang="en-US" dirty="0"/>
              <a:t>Allocation=</a:t>
            </a:r>
            <a:endParaRPr lang="zh-CN" altLang="en-US" dirty="0"/>
          </a:p>
        </p:txBody>
      </p:sp>
      <p:sp>
        <p:nvSpPr>
          <p:cNvPr id="32" name="文本框 31"/>
          <p:cNvSpPr txBox="1"/>
          <p:nvPr/>
        </p:nvSpPr>
        <p:spPr>
          <a:xfrm>
            <a:off x="4385183" y="5108529"/>
            <a:ext cx="3657846" cy="646331"/>
          </a:xfrm>
          <a:prstGeom prst="rect">
            <a:avLst/>
          </a:prstGeom>
          <a:noFill/>
        </p:spPr>
        <p:txBody>
          <a:bodyPr wrap="square">
            <a:spAutoFit/>
          </a:bodyPr>
          <a:lstStyle/>
          <a:p>
            <a:r>
              <a:rPr lang="zh-CN" altLang="en-US" b="1" dirty="0"/>
              <a:t>可以找到执行序列</a:t>
            </a:r>
            <a:r>
              <a:rPr lang="en-US" altLang="zh-CN" b="1" dirty="0"/>
              <a:t>P2-P1-P3-P4</a:t>
            </a:r>
            <a:r>
              <a:rPr lang="zh-CN" altLang="en-US" b="1" dirty="0"/>
              <a:t>，顾可实际分配资源。</a:t>
            </a:r>
            <a:endParaRPr lang="en-US" altLang="zh-C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17296" y="1400905"/>
            <a:ext cx="8280400" cy="1711944"/>
          </a:xfrm>
          <a:prstGeom prst="rect">
            <a:avLst/>
          </a:prstGeom>
          <a:noFill/>
          <a:ln>
            <a:solidFill>
              <a:schemeClr val="accent1"/>
            </a:solidFill>
          </a:ln>
        </p:spPr>
        <p:txBody>
          <a:bodyPr wrap="square">
            <a:spAutoFit/>
          </a:bodyPr>
          <a:lstStyle/>
          <a:p>
            <a:pPr>
              <a:lnSpc>
                <a:spcPct val="150000"/>
              </a:lnSpc>
            </a:pPr>
            <a:r>
              <a:rPr lang="zh-CN" altLang="en-US" dirty="0"/>
              <a:t>（4）系统满足进程 P1 和 P2 的请求后，没有立即进入死锁状态，因为这时所有</a:t>
            </a:r>
            <a:endParaRPr lang="zh-CN" altLang="en-US" dirty="0"/>
          </a:p>
          <a:p>
            <a:pPr>
              <a:lnSpc>
                <a:spcPct val="150000"/>
              </a:lnSpc>
            </a:pPr>
            <a:r>
              <a:rPr lang="zh-CN" altLang="en-US" dirty="0"/>
              <a:t>进程没有提出新的资源申请，全部进程均没有因资源没有得到满足而进入阻塞状</a:t>
            </a:r>
            <a:endParaRPr lang="zh-CN" altLang="en-US" dirty="0"/>
          </a:p>
          <a:p>
            <a:pPr>
              <a:lnSpc>
                <a:spcPct val="150000"/>
              </a:lnSpc>
            </a:pPr>
            <a:r>
              <a:rPr lang="zh-CN" altLang="en-US" dirty="0"/>
              <a:t>态。</a:t>
            </a:r>
            <a:r>
              <a:rPr lang="zh-CN" altLang="en-US" dirty="0">
                <a:solidFill>
                  <a:srgbClr val="FF0000"/>
                </a:solidFill>
                <a:highlight>
                  <a:srgbClr val="FFFF00"/>
                </a:highlight>
              </a:rPr>
              <a:t>只有当进程提出资源申请且全部进程都进入阻塞状态时，系统才处于死锁状</a:t>
            </a:r>
            <a:endParaRPr lang="zh-CN" altLang="en-US" dirty="0">
              <a:solidFill>
                <a:srgbClr val="FF0000"/>
              </a:solidFill>
              <a:highlight>
                <a:srgbClr val="FFFF00"/>
              </a:highlight>
            </a:endParaRPr>
          </a:p>
          <a:p>
            <a:pPr>
              <a:lnSpc>
                <a:spcPct val="150000"/>
              </a:lnSpc>
            </a:pPr>
            <a:r>
              <a:rPr lang="zh-CN" altLang="en-US" dirty="0">
                <a:solidFill>
                  <a:srgbClr val="FF0000"/>
                </a:solidFill>
                <a:highlight>
                  <a:srgbClr val="FFFF00"/>
                </a:highlight>
              </a:rPr>
              <a:t>态</a:t>
            </a:r>
            <a:r>
              <a:rPr lang="zh-CN" altLang="en-US" dirty="0"/>
              <a:t>。但最终会进入死锁状态。</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89208"/>
            <a:ext cx="5701478" cy="507831"/>
          </a:xfrm>
        </p:spPr>
        <p:txBody>
          <a:bodyPr>
            <a:normAutofit/>
          </a:bodyPr>
          <a:lstStyle/>
          <a:p>
            <a:r>
              <a:rPr lang="zh-CN" altLang="en-US" sz="2400" dirty="0"/>
              <a:t>思考题</a:t>
            </a:r>
            <a:endParaRPr lang="zh-CN" altLang="en-US" sz="2400" dirty="0"/>
          </a:p>
        </p:txBody>
      </p:sp>
      <p:sp>
        <p:nvSpPr>
          <p:cNvPr id="7" name="文本框 6"/>
          <p:cNvSpPr txBox="1"/>
          <p:nvPr/>
        </p:nvSpPr>
        <p:spPr>
          <a:xfrm>
            <a:off x="838200" y="1047214"/>
            <a:ext cx="6934200" cy="1296445"/>
          </a:xfrm>
          <a:prstGeom prst="rect">
            <a:avLst/>
          </a:prstGeom>
          <a:noFill/>
          <a:ln>
            <a:solidFill>
              <a:schemeClr val="accent1"/>
            </a:solidFill>
          </a:ln>
        </p:spPr>
        <p:txBody>
          <a:bodyPr wrap="square">
            <a:spAutoFit/>
          </a:bodyPr>
          <a:lstStyle/>
          <a:p>
            <a:pPr>
              <a:lnSpc>
                <a:spcPct val="150000"/>
              </a:lnSpc>
            </a:pPr>
            <a:r>
              <a:rPr lang="zh-CN" altLang="en-US" b="1" dirty="0"/>
              <a:t>        某系统有同类资源 m  个，n  个并发进程可共享该类临界资源。 </a:t>
            </a:r>
            <a:endParaRPr lang="en-US" altLang="zh-CN" b="1" dirty="0"/>
          </a:p>
          <a:p>
            <a:pPr>
              <a:lnSpc>
                <a:spcPct val="150000"/>
              </a:lnSpc>
            </a:pPr>
            <a:r>
              <a:rPr lang="zh-CN" altLang="en-US" b="1" dirty="0"/>
              <a:t> 求 ：每个进程最多可申请多少个该类临界资源，保证系统一定不会发生死锁。</a:t>
            </a:r>
            <a:endParaRPr lang="zh-CN" altLang="en-US" b="1" dirty="0"/>
          </a:p>
        </p:txBody>
      </p:sp>
      <p:sp>
        <p:nvSpPr>
          <p:cNvPr id="9" name="文本框 8"/>
          <p:cNvSpPr txBox="1"/>
          <p:nvPr/>
        </p:nvSpPr>
        <p:spPr>
          <a:xfrm>
            <a:off x="939800" y="2523679"/>
            <a:ext cx="8432800" cy="3416320"/>
          </a:xfrm>
          <a:prstGeom prst="rect">
            <a:avLst/>
          </a:prstGeom>
          <a:noFill/>
        </p:spPr>
        <p:txBody>
          <a:bodyPr wrap="square">
            <a:spAutoFit/>
          </a:bodyPr>
          <a:lstStyle/>
          <a:p>
            <a:r>
              <a:rPr lang="zh-CN" altLang="en-US" b="1" dirty="0"/>
              <a:t>解：设每个进程最多申请该类资源的最大量为x。</a:t>
            </a:r>
            <a:endParaRPr lang="zh-CN" altLang="en-US" b="1" dirty="0"/>
          </a:p>
          <a:p>
            <a:r>
              <a:rPr lang="zh-CN" altLang="en-US" b="1" dirty="0"/>
              <a:t>     则n个进程最多同时申请的该类临界资源数为：</a:t>
            </a:r>
            <a:r>
              <a:rPr lang="zh-CN" altLang="en-US" b="1" dirty="0">
                <a:solidFill>
                  <a:srgbClr val="C00000"/>
                </a:solidFill>
              </a:rPr>
              <a:t>n*x</a:t>
            </a:r>
            <a:r>
              <a:rPr lang="zh-CN" altLang="en-US" b="1" dirty="0"/>
              <a:t>。</a:t>
            </a:r>
            <a:endParaRPr lang="zh-CN" altLang="en-US" b="1" dirty="0"/>
          </a:p>
          <a:p>
            <a:r>
              <a:rPr lang="zh-CN" altLang="en-US" b="1" dirty="0"/>
              <a:t>为保证系统不会发生死锁，应满足下列不等式：</a:t>
            </a:r>
            <a:endParaRPr lang="zh-CN" altLang="en-US" b="1" dirty="0"/>
          </a:p>
          <a:p>
            <a:r>
              <a:rPr lang="zh-CN" altLang="en-US" b="1" dirty="0"/>
              <a:t>                              </a:t>
            </a:r>
            <a:r>
              <a:rPr lang="zh-CN" altLang="en-US" b="1" dirty="0">
                <a:solidFill>
                  <a:srgbClr val="C00000"/>
                </a:solidFill>
              </a:rPr>
              <a:t>n(x-1)+1≤m （*）</a:t>
            </a:r>
            <a:endParaRPr lang="zh-CN" altLang="en-US" b="1" dirty="0">
              <a:solidFill>
                <a:srgbClr val="C00000"/>
              </a:solidFill>
            </a:endParaRPr>
          </a:p>
          <a:p>
            <a:r>
              <a:rPr lang="zh-CN" altLang="en-US" b="1" dirty="0"/>
              <a:t>     则系统一定不会发生死锁。这是因为进程最多申请x个资源，最坏的情</a:t>
            </a:r>
            <a:endParaRPr lang="zh-CN" altLang="en-US" b="1" dirty="0"/>
          </a:p>
          <a:p>
            <a:r>
              <a:rPr lang="zh-CN" altLang="en-US" b="1" dirty="0"/>
              <a:t>况是每个进程都已得到了(x-1)个资源，现均申请要最后一个资源。只要系</a:t>
            </a:r>
            <a:endParaRPr lang="en-US" altLang="zh-CN" b="1" dirty="0"/>
          </a:p>
          <a:p>
            <a:r>
              <a:rPr lang="zh-CN" altLang="en-US" b="1" dirty="0"/>
              <a:t>统至少还有一个资源就可使其中一个或几个进程得到所需的全部资源，在</a:t>
            </a:r>
            <a:endParaRPr lang="en-US" altLang="zh-CN" b="1" dirty="0"/>
          </a:p>
          <a:p>
            <a:r>
              <a:rPr lang="zh-CN" altLang="en-US" b="1" dirty="0"/>
              <a:t>它们执行结束后归还的资源可供其他进程使用，因而不可以发生死锁。</a:t>
            </a:r>
            <a:endParaRPr lang="zh-CN" altLang="en-US" b="1" dirty="0"/>
          </a:p>
          <a:p>
            <a:r>
              <a:rPr lang="zh-CN" altLang="en-US" b="1" dirty="0"/>
              <a:t>       解不等式（*），可得：</a:t>
            </a:r>
            <a:endParaRPr lang="zh-CN" altLang="en-US" b="1" dirty="0"/>
          </a:p>
          <a:p>
            <a:r>
              <a:rPr lang="zh-CN" altLang="en-US" b="1" dirty="0"/>
              <a:t>                             </a:t>
            </a:r>
            <a:r>
              <a:rPr lang="zh-CN" altLang="en-US" b="1" dirty="0">
                <a:solidFill>
                  <a:srgbClr val="C00000"/>
                </a:solidFill>
              </a:rPr>
              <a:t>x≤1+[(m-1)/n]</a:t>
            </a:r>
            <a:endParaRPr lang="zh-CN" altLang="en-US" b="1" dirty="0">
              <a:solidFill>
                <a:srgbClr val="C00000"/>
              </a:solidFill>
            </a:endParaRPr>
          </a:p>
          <a:p>
            <a:r>
              <a:rPr lang="zh-CN" altLang="en-US" b="1" dirty="0"/>
              <a:t>即：x的最大值为1+[(m-1)/n]。因而，当每个进程申请资源的最大数值为</a:t>
            </a:r>
            <a:endParaRPr lang="zh-CN" altLang="en-US" b="1" dirty="0"/>
          </a:p>
          <a:p>
            <a:r>
              <a:rPr lang="zh-CN" altLang="en-US" b="1" dirty="0"/>
              <a:t>1+[(m-1)/n]时，系统肯定不会发生死锁。</a:t>
            </a:r>
            <a:endParaRPr lang="zh-CN" alt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129" y="2043954"/>
            <a:ext cx="7949452" cy="3662541"/>
          </a:xfrm>
          <a:prstGeom prst="rect">
            <a:avLst/>
          </a:prstGeom>
        </p:spPr>
        <p:txBody>
          <a:bodyPr wrap="square">
            <a:spAutoFit/>
          </a:bodyPr>
          <a:lstStyle/>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银行家算法不需要破坏死锁形成的四个条件，所以比预防死锁的限制要少，但是在使用中也有以下一些限制：</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zh-CN" altLang="zh-CN" sz="2000" b="1" kern="100" dirty="0">
              <a:solidFill>
                <a:srgbClr val="002060"/>
              </a:solidFill>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必须</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事先声明每个进程的资源最大需求量</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进程之间必须是无关的，即</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进程之间的执行顺序没有任何的同步要求</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系统中</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可供分配的资源数目必须是固定</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的</a:t>
            </a:r>
            <a:endPar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进程在</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占有资源的，不能退出</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marL="266700"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由此可以看出，</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并不是系统中所有的进程都能使用</a:t>
            </a:r>
            <a:r>
              <a:rPr lang="zh-CN" altLang="zh-CN" sz="2000"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银行家算法</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来</a:t>
            </a:r>
            <a:r>
              <a:rPr lang="zh-CN" altLang="zh-CN" sz="2000"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避</a:t>
            </a:r>
            <a:endParaRPr lang="en-US" altLang="zh-CN" sz="2000"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a:p>
            <a:pPr marL="266700" algn="just">
              <a:spcAft>
                <a:spcPts val="0"/>
              </a:spcAft>
            </a:pPr>
            <a:r>
              <a:rPr lang="zh-CN" altLang="zh-CN" sz="2000"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免死锁</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的发生</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，因为对于许多交互式的进程来说，无法预先知晓每个进程的最大资源需求量，所以我们还需要借用其他方法来解决死锁问题。</a:t>
            </a:r>
            <a:endParaRPr lang="zh-CN" alt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6" name="文本框 5"/>
          <p:cNvSpPr txBox="1"/>
          <p:nvPr/>
        </p:nvSpPr>
        <p:spPr>
          <a:xfrm>
            <a:off x="821729" y="1460413"/>
            <a:ext cx="2749471"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关于银行家算法的总结</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文本框 5"/>
          <p:cNvSpPr txBox="1"/>
          <p:nvPr/>
        </p:nvSpPr>
        <p:spPr>
          <a:xfrm>
            <a:off x="660364" y="154582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6" name="文本框 5"/>
          <p:cNvSpPr txBox="1"/>
          <p:nvPr/>
        </p:nvSpPr>
        <p:spPr>
          <a:xfrm>
            <a:off x="777651" y="1243245"/>
            <a:ext cx="146706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死锁的检测</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2" name="矩形 1"/>
          <p:cNvSpPr/>
          <p:nvPr/>
        </p:nvSpPr>
        <p:spPr>
          <a:xfrm>
            <a:off x="777651" y="1764182"/>
            <a:ext cx="7304031" cy="646331"/>
          </a:xfrm>
          <a:prstGeom prst="rect">
            <a:avLst/>
          </a:prstGeom>
        </p:spPr>
        <p:txBody>
          <a:bodyPr wrap="square">
            <a:spAutoFit/>
          </a:bodyPr>
          <a:lstStyle/>
          <a:p>
            <a:pPr algn="just">
              <a:spcAft>
                <a:spcPts val="0"/>
              </a:spcAft>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检测死锁的基本思路是：系统保存</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资源请求和分配信息</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，利用某种算法对这些信息加以检查，以判断系统是否出现了死锁</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00449A"/>
              </a:solidFill>
              <a:latin typeface="华文楷体" panose="02010600040101010101" pitchFamily="2" charset="-122"/>
              <a:ea typeface="华文楷体" panose="02010600040101010101" pitchFamily="2" charset="-122"/>
            </a:endParaRPr>
          </a:p>
        </p:txBody>
      </p:sp>
      <p:sp>
        <p:nvSpPr>
          <p:cNvPr id="3" name="矩形 2"/>
          <p:cNvSpPr/>
          <p:nvPr/>
        </p:nvSpPr>
        <p:spPr>
          <a:xfrm>
            <a:off x="777651" y="2652795"/>
            <a:ext cx="7021642" cy="1200329"/>
          </a:xfrm>
          <a:prstGeom prst="rect">
            <a:avLst/>
          </a:prstGeom>
        </p:spPr>
        <p:txBody>
          <a:bodyPr wrap="square">
            <a:spAutoFit/>
          </a:bodyPr>
          <a:lstStyle/>
          <a:p>
            <a:pPr marL="342900" lvl="0" indent="-342900" algn="just">
              <a:spcAft>
                <a:spcPts val="0"/>
              </a:spcAft>
              <a:buFont typeface="+mj-lt"/>
              <a:buAutoNum type="arabicPeriod"/>
            </a:pP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对单体资源类的死锁检测</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如果系统中所有类型的资源都只有一个实体，可以采用一个比较快的死锁检测算法。构建资源分配图，采用深度优先遍历算法确定是否存在环路</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7" name="矩形 6"/>
          <p:cNvSpPr/>
          <p:nvPr/>
        </p:nvSpPr>
        <p:spPr>
          <a:xfrm>
            <a:off x="534501" y="4095407"/>
            <a:ext cx="7264791" cy="923330"/>
          </a:xfrm>
          <a:prstGeom prst="rect">
            <a:avLst/>
          </a:prstGeom>
        </p:spPr>
        <p:txBody>
          <a:bodyPr wrap="square">
            <a:spAutoFit/>
          </a:bodyPr>
          <a:lstStyle/>
          <a:p>
            <a:pPr indent="267970" algn="just">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．对于多体资源类的死锁检测</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资源分配图不适用于多体资源类的资源分配系统，</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需要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针对多体</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资源类的死锁检测算法</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文本框 5"/>
          <p:cNvSpPr txBox="1"/>
          <p:nvPr/>
        </p:nvSpPr>
        <p:spPr>
          <a:xfrm>
            <a:off x="616286" y="134998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41882" y="1212304"/>
            <a:ext cx="7906702" cy="3087379"/>
          </a:xfrm>
          <a:prstGeom prst="rect">
            <a:avLst/>
          </a:prstGeom>
        </p:spPr>
      </p:pic>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6" name="矩形 5"/>
          <p:cNvSpPr/>
          <p:nvPr/>
        </p:nvSpPr>
        <p:spPr>
          <a:xfrm>
            <a:off x="602877" y="4068686"/>
            <a:ext cx="7384713" cy="2031325"/>
          </a:xfrm>
          <a:prstGeom prst="rect">
            <a:avLst/>
          </a:prstGeom>
        </p:spPr>
        <p:txBody>
          <a:bodyPr wrap="square">
            <a:spAutoFit/>
          </a:bodyPr>
          <a:lstStyle/>
          <a:p>
            <a:pPr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eriod"/>
              <a:tabLst>
                <a:tab pos="228600" algn="l"/>
                <a:tab pos="46736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由于</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的资源需求为</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（没有资源需求），标记</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eriod"/>
              <a:tabLst>
                <a:tab pos="228600" algn="l"/>
                <a:tab pos="476250" algn="l"/>
              </a:tabLst>
            </a:pP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此时</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W=(0 ,0, 0, 0, 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eriod"/>
              <a:tabLst>
                <a:tab pos="228600" algn="l"/>
                <a:tab pos="46736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进程</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的请求小于或等于</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，因此标记</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，并令</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W=W+(0, 0, 0 ,1, 0)=(0, 0 ,1 ,1 ,1)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eriod"/>
              <a:tabLst>
                <a:tab pos="228600" algn="l"/>
                <a:tab pos="48641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没有其他未标记的进程在</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Q</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中的行小于或等于</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，因此终止算法。</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算法的结果是</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和</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未标记，表示这两个进程是死锁的。</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6"/>
          <p:cNvSpPr txBox="1"/>
          <p:nvPr/>
        </p:nvSpPr>
        <p:spPr>
          <a:xfrm>
            <a:off x="816015" y="1053447"/>
            <a:ext cx="146706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死锁的检测</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8" name="文本框 5"/>
          <p:cNvSpPr txBox="1"/>
          <p:nvPr/>
        </p:nvSpPr>
        <p:spPr>
          <a:xfrm>
            <a:off x="666626" y="113039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pic>
        <p:nvPicPr>
          <p:cNvPr id="9" name="图片 8"/>
          <p:cNvPicPr>
            <a:picLocks noChangeAspect="1"/>
          </p:cNvPicPr>
          <p:nvPr/>
        </p:nvPicPr>
        <p:blipFill>
          <a:blip r:embed="rId2"/>
          <a:stretch>
            <a:fillRect/>
          </a:stretch>
        </p:blipFill>
        <p:spPr>
          <a:xfrm>
            <a:off x="5287975" y="2890914"/>
            <a:ext cx="270463" cy="235185"/>
          </a:xfrm>
          <a:prstGeom prst="rect">
            <a:avLst/>
          </a:prstGeom>
        </p:spPr>
      </p:pic>
      <p:pic>
        <p:nvPicPr>
          <p:cNvPr id="10" name="图片 9"/>
          <p:cNvPicPr>
            <a:picLocks noChangeAspect="1"/>
          </p:cNvPicPr>
          <p:nvPr/>
        </p:nvPicPr>
        <p:blipFill>
          <a:blip r:embed="rId2"/>
          <a:stretch>
            <a:fillRect/>
          </a:stretch>
        </p:blipFill>
        <p:spPr>
          <a:xfrm>
            <a:off x="4572000" y="2876820"/>
            <a:ext cx="270463" cy="2351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2877" y="2088970"/>
            <a:ext cx="7693958" cy="3477875"/>
          </a:xfrm>
          <a:prstGeom prst="rect">
            <a:avLst/>
          </a:prstGeom>
        </p:spPr>
        <p:txBody>
          <a:bodyPr wrap="square">
            <a:spAutoFit/>
          </a:bodyPr>
          <a:lstStyle/>
          <a:p>
            <a:pPr indent="200025"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）第一个检测时机，是当</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进程在申请资源</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的时候，此时系统不能满足该进程的请求，那么这个进程进入等待状态，这个时候来应该调用死锁检测算法，检测一下是不是会导致死锁的发生。 </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第二个时机就是</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定时检测</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 我们可以设定一个检测的周期，比如说是</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分钟或者</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个小时，或者是其它指定时间，每个周期来做一次这样的检测。</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）第三个时机就是当</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系统的资源利用率下降的时候</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，如当</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利用率低于某个事先设定的阈值时，就自动开始运行检测算法（因为如果发生死锁，最终会使得系统性能下降）。</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endParaRPr lang="zh-CN" altLang="zh-CN" dirty="0">
              <a:latin typeface="华文楷体" panose="02010600040101010101" pitchFamily="2" charset="-122"/>
              <a:ea typeface="华文楷体" panose="02010600040101010101" pitchFamily="2" charset="-122"/>
            </a:endParaRPr>
          </a:p>
        </p:txBody>
      </p:sp>
      <p:sp>
        <p:nvSpPr>
          <p:cNvPr id="6" name="文本框 5"/>
          <p:cNvSpPr txBox="1"/>
          <p:nvPr/>
        </p:nvSpPr>
        <p:spPr>
          <a:xfrm>
            <a:off x="602877" y="1339204"/>
            <a:ext cx="1980029"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死锁的检测时机</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文本框 5"/>
          <p:cNvSpPr txBox="1"/>
          <p:nvPr/>
        </p:nvSpPr>
        <p:spPr>
          <a:xfrm>
            <a:off x="441512" y="144709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5.3 </a:t>
            </a:r>
            <a:r>
              <a:rPr lang="zh-CN" altLang="zh-CN" dirty="0">
                <a:latin typeface="华文楷体" panose="02010600040101010101" pitchFamily="2" charset="-122"/>
                <a:ea typeface="华文楷体" panose="02010600040101010101" pitchFamily="2" charset="-122"/>
              </a:rPr>
              <a:t>死锁的</a:t>
            </a:r>
            <a:r>
              <a:rPr lang="zh-CN" altLang="en-US" dirty="0">
                <a:latin typeface="华文楷体" panose="02010600040101010101" pitchFamily="2" charset="-122"/>
                <a:ea typeface="华文楷体" panose="02010600040101010101" pitchFamily="2" charset="-122"/>
              </a:rPr>
              <a:t>解除</a:t>
            </a:r>
            <a:endParaRPr lang="zh-CN" altLang="zh-CN" dirty="0">
              <a:latin typeface="华文楷体" panose="02010600040101010101" pitchFamily="2" charset="-122"/>
              <a:ea typeface="华文楷体" panose="02010600040101010101" pitchFamily="2" charset="-122"/>
            </a:endParaRPr>
          </a:p>
        </p:txBody>
      </p:sp>
      <p:sp>
        <p:nvSpPr>
          <p:cNvPr id="2" name="矩形 1"/>
          <p:cNvSpPr/>
          <p:nvPr/>
        </p:nvSpPr>
        <p:spPr>
          <a:xfrm>
            <a:off x="457201" y="1200591"/>
            <a:ext cx="7866528" cy="4401205"/>
          </a:xfrm>
          <a:prstGeom prst="rect">
            <a:avLst/>
          </a:prstGeom>
        </p:spPr>
        <p:txBody>
          <a:bodyPr wrap="square">
            <a:spAutoFit/>
          </a:bodyPr>
          <a:lstStyle/>
          <a:p>
            <a:pPr algn="just">
              <a:spcAft>
                <a:spcPts val="0"/>
              </a:spcAft>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解除死锁</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常用的方法：</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撤销所有的死锁进程</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，这是操作系统中最常用的方法，也是最</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容易实现的方法。</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）把每个死锁的进程</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恢复</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到前面定义的某个检查点，并重新运行这些进程。要实现这个方法需要系统有构建重新运行和重新启动的机制。</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有选择地撤销</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死锁进程，直到不存在死锁，选择撤销进程的顺序基于最小代价原则。</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剥夺资源</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，直到不存在死锁。和</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）一样也需要基于最小代价原则选择要剥夺的资源。</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文本框 5"/>
          <p:cNvSpPr txBox="1"/>
          <p:nvPr/>
        </p:nvSpPr>
        <p:spPr>
          <a:xfrm>
            <a:off x="539127" y="1358556"/>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318584" y="216385"/>
            <a:ext cx="8506832" cy="2222015"/>
          </a:xfrm>
          <a:prstGeom prst="rect">
            <a:avLst/>
          </a:prstGeom>
        </p:spPr>
      </p:pic>
      <p:pic>
        <p:nvPicPr>
          <p:cNvPr id="5" name="图片 4"/>
          <p:cNvPicPr>
            <a:picLocks noChangeAspect="1"/>
          </p:cNvPicPr>
          <p:nvPr/>
        </p:nvPicPr>
        <p:blipFill>
          <a:blip r:embed="rId3"/>
          <a:stretch>
            <a:fillRect/>
          </a:stretch>
        </p:blipFill>
        <p:spPr>
          <a:xfrm>
            <a:off x="520757" y="3976771"/>
            <a:ext cx="914286" cy="1342857"/>
          </a:xfrm>
          <a:prstGeom prst="rect">
            <a:avLst/>
          </a:prstGeom>
        </p:spPr>
      </p:pic>
      <p:pic>
        <p:nvPicPr>
          <p:cNvPr id="7" name="图片 6"/>
          <p:cNvPicPr>
            <a:picLocks noChangeAspect="1"/>
          </p:cNvPicPr>
          <p:nvPr/>
        </p:nvPicPr>
        <p:blipFill>
          <a:blip r:embed="rId4"/>
          <a:stretch>
            <a:fillRect/>
          </a:stretch>
        </p:blipFill>
        <p:spPr>
          <a:xfrm>
            <a:off x="2708342" y="2540707"/>
            <a:ext cx="1355657" cy="3757787"/>
          </a:xfrm>
          <a:prstGeom prst="rect">
            <a:avLst/>
          </a:prstGeom>
        </p:spPr>
      </p:pic>
      <p:pic>
        <p:nvPicPr>
          <p:cNvPr id="9" name="图片 8"/>
          <p:cNvPicPr>
            <a:picLocks noChangeAspect="1"/>
          </p:cNvPicPr>
          <p:nvPr/>
        </p:nvPicPr>
        <p:blipFill>
          <a:blip r:embed="rId5">
            <a:duotone>
              <a:prstClr val="black"/>
              <a:schemeClr val="accent4">
                <a:tint val="45000"/>
                <a:satMod val="400000"/>
              </a:schemeClr>
            </a:duotone>
          </a:blip>
          <a:stretch>
            <a:fillRect/>
          </a:stretch>
        </p:blipFill>
        <p:spPr>
          <a:xfrm>
            <a:off x="4572000" y="3671972"/>
            <a:ext cx="3775818" cy="1471542"/>
          </a:xfrm>
          <a:prstGeom prst="rect">
            <a:avLst/>
          </a:prstGeom>
        </p:spPr>
      </p:pic>
      <p:cxnSp>
        <p:nvCxnSpPr>
          <p:cNvPr id="11" name="直接箭头连接符 10"/>
          <p:cNvCxnSpPr/>
          <p:nvPr/>
        </p:nvCxnSpPr>
        <p:spPr>
          <a:xfrm flipV="1">
            <a:off x="1435043" y="3340100"/>
            <a:ext cx="1273299" cy="1067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7" idx="1"/>
          </p:cNvCxnSpPr>
          <p:nvPr/>
        </p:nvCxnSpPr>
        <p:spPr>
          <a:xfrm>
            <a:off x="1435043" y="4419600"/>
            <a:ext cx="12732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435043" y="4510050"/>
            <a:ext cx="1273299" cy="109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38520" y="3386769"/>
            <a:ext cx="1101584" cy="369332"/>
          </a:xfrm>
          <a:prstGeom prst="rect">
            <a:avLst/>
          </a:prstGeom>
          <a:noFill/>
        </p:spPr>
        <p:txBody>
          <a:bodyPr wrap="none" rtlCol="0">
            <a:spAutoFit/>
          </a:bodyPr>
          <a:lstStyle/>
          <a:p>
            <a:r>
              <a:rPr lang="en-US" altLang="zh-CN" dirty="0"/>
              <a:t>Signal(S1)</a:t>
            </a:r>
            <a:endParaRPr lang="zh-CN" altLang="en-US" dirty="0"/>
          </a:p>
        </p:txBody>
      </p:sp>
      <p:sp>
        <p:nvSpPr>
          <p:cNvPr id="17" name="文本框 16"/>
          <p:cNvSpPr txBox="1"/>
          <p:nvPr/>
        </p:nvSpPr>
        <p:spPr>
          <a:xfrm>
            <a:off x="1435043" y="4234934"/>
            <a:ext cx="1101584" cy="369332"/>
          </a:xfrm>
          <a:prstGeom prst="rect">
            <a:avLst/>
          </a:prstGeom>
          <a:noFill/>
        </p:spPr>
        <p:txBody>
          <a:bodyPr wrap="none" rtlCol="0">
            <a:spAutoFit/>
          </a:bodyPr>
          <a:lstStyle/>
          <a:p>
            <a:r>
              <a:rPr lang="en-US" altLang="zh-CN" dirty="0"/>
              <a:t>Signal(S2)</a:t>
            </a:r>
            <a:endParaRPr lang="zh-CN" altLang="en-US" dirty="0"/>
          </a:p>
        </p:txBody>
      </p:sp>
      <p:sp>
        <p:nvSpPr>
          <p:cNvPr id="18" name="文本框 17"/>
          <p:cNvSpPr txBox="1"/>
          <p:nvPr/>
        </p:nvSpPr>
        <p:spPr>
          <a:xfrm>
            <a:off x="1495656" y="4957758"/>
            <a:ext cx="1101584" cy="369332"/>
          </a:xfrm>
          <a:prstGeom prst="rect">
            <a:avLst/>
          </a:prstGeom>
          <a:noFill/>
        </p:spPr>
        <p:txBody>
          <a:bodyPr wrap="none" rtlCol="0">
            <a:spAutoFit/>
          </a:bodyPr>
          <a:lstStyle/>
          <a:p>
            <a:r>
              <a:rPr lang="en-US" altLang="zh-CN" dirty="0"/>
              <a:t>Signal(S3)</a:t>
            </a:r>
            <a:endParaRPr lang="zh-CN" altLang="en-US" dirty="0"/>
          </a:p>
        </p:txBody>
      </p:sp>
      <p:sp>
        <p:nvSpPr>
          <p:cNvPr id="19" name="文本框 18"/>
          <p:cNvSpPr txBox="1"/>
          <p:nvPr/>
        </p:nvSpPr>
        <p:spPr>
          <a:xfrm>
            <a:off x="4749800" y="2653587"/>
            <a:ext cx="2646878" cy="461665"/>
          </a:xfrm>
          <a:prstGeom prst="rect">
            <a:avLst/>
          </a:prstGeom>
          <a:noFill/>
        </p:spPr>
        <p:txBody>
          <a:bodyPr wrap="none" rtlCol="0">
            <a:spAutoFit/>
          </a:bodyPr>
          <a:lstStyle/>
          <a:p>
            <a:r>
              <a:rPr lang="zh-CN" altLang="en-US" sz="2400" b="1" dirty="0">
                <a:solidFill>
                  <a:srgbClr val="7030A0"/>
                </a:solidFill>
              </a:rPr>
              <a:t>怎样体现轮流性？</a:t>
            </a:r>
            <a:endParaRPr lang="zh-CN" altLang="en-US" sz="24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36578" y="385316"/>
            <a:ext cx="4452877" cy="380873"/>
          </a:xfrm>
        </p:spPr>
        <p:txBody>
          <a:bodyPr>
            <a:normAutofit lnSpcReduction="10000"/>
          </a:bodyPr>
          <a:lstStyle/>
          <a:p>
            <a:r>
              <a:rPr lang="zh-CN" altLang="en-US" b="0" dirty="0">
                <a:solidFill>
                  <a:srgbClr val="FFFF66"/>
                </a:solidFill>
                <a:latin typeface="方正粗黑宋简体" panose="02000000000000000000" pitchFamily="2" charset="-122"/>
                <a:ea typeface="方正粗黑宋简体" panose="02000000000000000000" pitchFamily="2" charset="-122"/>
              </a:rPr>
              <a:t>课前知识回顾</a:t>
            </a:r>
            <a:endParaRPr lang="zh-CN" altLang="en-US" b="0" dirty="0">
              <a:solidFill>
                <a:srgbClr val="FFFF66"/>
              </a:solidFill>
              <a:latin typeface="方正粗黑宋简体" panose="02000000000000000000" pitchFamily="2" charset="-122"/>
              <a:ea typeface="方正粗黑宋简体" panose="02000000000000000000" pitchFamily="2" charset="-122"/>
            </a:endParaRPr>
          </a:p>
        </p:txBody>
      </p:sp>
      <p:pic>
        <p:nvPicPr>
          <p:cNvPr id="4" name="图片 3"/>
          <p:cNvPicPr>
            <a:picLocks noChangeAspect="1"/>
          </p:cNvPicPr>
          <p:nvPr/>
        </p:nvPicPr>
        <p:blipFill>
          <a:blip r:embed="rId1"/>
          <a:stretch>
            <a:fillRect/>
          </a:stretch>
        </p:blipFill>
        <p:spPr>
          <a:xfrm>
            <a:off x="333298" y="1800535"/>
            <a:ext cx="609759" cy="591093"/>
          </a:xfrm>
          <a:prstGeom prst="rect">
            <a:avLst/>
          </a:prstGeom>
        </p:spPr>
      </p:pic>
      <p:sp>
        <p:nvSpPr>
          <p:cNvPr id="6" name="内容占位符 2"/>
          <p:cNvSpPr txBox="1"/>
          <p:nvPr/>
        </p:nvSpPr>
        <p:spPr>
          <a:xfrm>
            <a:off x="1002661" y="1957143"/>
            <a:ext cx="1861955" cy="277876"/>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1800" b="1" kern="1200">
                <a:solidFill>
                  <a:schemeClr val="tx2"/>
                </a:solidFill>
                <a:latin typeface="+mj-ea"/>
                <a:ea typeface="+mj-ea"/>
                <a:cs typeface="+mn-cs"/>
              </a:defRPr>
            </a:lvl1pPr>
            <a:lvl2pPr marL="3429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2pPr>
            <a:lvl3pPr marL="6858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3pPr>
            <a:lvl4pPr marL="10287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4pPr>
            <a:lvl5pPr marL="13716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b="0" dirty="0">
                <a:solidFill>
                  <a:srgbClr val="C00000"/>
                </a:solidFill>
                <a:latin typeface="方正粗黑宋简体" panose="02000000000000000000" pitchFamily="2" charset="-122"/>
                <a:ea typeface="方正粗黑宋简体" panose="02000000000000000000" pitchFamily="2" charset="-122"/>
              </a:rPr>
              <a:t>什么是死锁？</a:t>
            </a:r>
            <a:endParaRPr lang="zh-CN" altLang="en-US" sz="2100" b="0" dirty="0">
              <a:solidFill>
                <a:srgbClr val="C00000"/>
              </a:solidFill>
              <a:latin typeface="方正粗黑宋简体" panose="02000000000000000000" pitchFamily="2" charset="-122"/>
              <a:ea typeface="方正粗黑宋简体" panose="02000000000000000000" pitchFamily="2" charset="-122"/>
            </a:endParaRPr>
          </a:p>
        </p:txBody>
      </p:sp>
      <p:sp>
        <p:nvSpPr>
          <p:cNvPr id="5" name="矩形 4"/>
          <p:cNvSpPr/>
          <p:nvPr/>
        </p:nvSpPr>
        <p:spPr>
          <a:xfrm>
            <a:off x="638176" y="2750174"/>
            <a:ext cx="2803523" cy="1301575"/>
          </a:xfrm>
          <a:prstGeom prst="rect">
            <a:avLst/>
          </a:prstGeom>
        </p:spPr>
        <p:txBody>
          <a:bodyPr wrap="square">
            <a:spAutoFit/>
          </a:bodyPr>
          <a:lstStyle/>
          <a:p>
            <a:pPr marL="257175" indent="-257175">
              <a:lnSpc>
                <a:spcPct val="150000"/>
              </a:lnSpc>
              <a:buFont typeface="Wingdings" panose="05000000000000000000" pitchFamily="2" charset="2"/>
              <a:buChar char="p"/>
            </a:pPr>
            <a:r>
              <a:rPr lang="zh-CN" altLang="en-US" dirty="0">
                <a:solidFill>
                  <a:srgbClr val="0C0CC6"/>
                </a:solidFill>
                <a:latin typeface="方正粗黑宋简体" panose="02000000000000000000" pitchFamily="2" charset="-122"/>
                <a:ea typeface="方正粗黑宋简体" panose="02000000000000000000" pitchFamily="2" charset="-122"/>
              </a:rPr>
              <a:t>两个或两个以上的进程</a:t>
            </a:r>
            <a:endParaRPr lang="en-US" altLang="zh-CN" dirty="0">
              <a:solidFill>
                <a:srgbClr val="0C0CC6"/>
              </a:solidFill>
              <a:latin typeface="方正粗黑宋简体" panose="02000000000000000000" pitchFamily="2" charset="-122"/>
              <a:ea typeface="方正粗黑宋简体" panose="02000000000000000000" pitchFamily="2" charset="-122"/>
            </a:endParaRPr>
          </a:p>
          <a:p>
            <a:pPr marL="257175" indent="-257175">
              <a:lnSpc>
                <a:spcPct val="150000"/>
              </a:lnSpc>
              <a:buFont typeface="Wingdings" panose="05000000000000000000" pitchFamily="2" charset="2"/>
              <a:buChar char="p"/>
            </a:pPr>
            <a:r>
              <a:rPr lang="zh-CN" altLang="en-US" dirty="0">
                <a:solidFill>
                  <a:srgbClr val="0C0CC6"/>
                </a:solidFill>
                <a:latin typeface="方正粗黑宋简体" panose="02000000000000000000" pitchFamily="2" charset="-122"/>
                <a:ea typeface="方正粗黑宋简体" panose="02000000000000000000" pitchFamily="2" charset="-122"/>
              </a:rPr>
              <a:t>争夺资源</a:t>
            </a:r>
            <a:endParaRPr lang="en-US" altLang="zh-CN" dirty="0">
              <a:solidFill>
                <a:srgbClr val="0C0CC6"/>
              </a:solidFill>
              <a:latin typeface="方正粗黑宋简体" panose="02000000000000000000" pitchFamily="2" charset="-122"/>
              <a:ea typeface="方正粗黑宋简体" panose="02000000000000000000" pitchFamily="2" charset="-122"/>
            </a:endParaRPr>
          </a:p>
          <a:p>
            <a:pPr marL="257175" indent="-257175">
              <a:lnSpc>
                <a:spcPct val="150000"/>
              </a:lnSpc>
              <a:buFont typeface="Wingdings" panose="05000000000000000000" pitchFamily="2" charset="2"/>
              <a:buChar char="p"/>
            </a:pPr>
            <a:r>
              <a:rPr lang="zh-CN" altLang="en-US" dirty="0">
                <a:solidFill>
                  <a:srgbClr val="0C0CC6"/>
                </a:solidFill>
                <a:latin typeface="方正粗黑宋简体" panose="02000000000000000000" pitchFamily="2" charset="-122"/>
                <a:ea typeface="方正粗黑宋简体" panose="02000000000000000000" pitchFamily="2" charset="-122"/>
              </a:rPr>
              <a:t>互相等待、无法推进 </a:t>
            </a:r>
            <a:endParaRPr lang="zh-CN" altLang="en-US" dirty="0">
              <a:solidFill>
                <a:srgbClr val="0C0CC6"/>
              </a:solidFill>
              <a:latin typeface="方正粗黑宋简体" panose="02000000000000000000" pitchFamily="2" charset="-122"/>
              <a:ea typeface="方正粗黑宋简体" panose="02000000000000000000" pitchFamily="2" charset="-122"/>
            </a:endParaRPr>
          </a:p>
        </p:txBody>
      </p:sp>
      <p:pic>
        <p:nvPicPr>
          <p:cNvPr id="3" name="ibm_hjy作品042801">
            <a:hlinkClick r:id="" action="ppaction://media"/>
          </p:cNvPr>
          <p:cNvPicPr>
            <a:picLocks noChangeAspect="1"/>
          </p:cNvPicPr>
          <p:nvPr>
            <a:videoFile r:link="rId2"/>
            <p:extLst>
              <p:ext uri="{DAA4B4D4-6D71-4841-9C94-3DE7FCFB9230}">
                <p14:media xmlns:p14="http://schemas.microsoft.com/office/powerpoint/2010/main" r:embed="rId3">
                  <p14:trim st="410.000000" end="4147.000000"/>
                </p14:media>
              </p:ext>
            </p:extLst>
          </p:nvPr>
        </p:nvPicPr>
        <p:blipFill>
          <a:blip r:embed="rId4"/>
          <a:stretch>
            <a:fillRect/>
          </a:stretch>
        </p:blipFill>
        <p:spPr>
          <a:xfrm>
            <a:off x="3617858" y="1898425"/>
            <a:ext cx="5364114" cy="3092107"/>
          </a:xfrm>
          <a:prstGeom prst="ellipse">
            <a:avLst/>
          </a:prstGeom>
          <a:ln w="95250">
            <a:solidFill>
              <a:srgbClr val="FFC000"/>
            </a:solidFill>
          </a:ln>
        </p:spPr>
      </p:pic>
      <p:sp>
        <p:nvSpPr>
          <p:cNvPr id="7" name="矩形 6"/>
          <p:cNvSpPr/>
          <p:nvPr/>
        </p:nvSpPr>
        <p:spPr>
          <a:xfrm>
            <a:off x="638178" y="5100286"/>
            <a:ext cx="4452877" cy="369332"/>
          </a:xfrm>
          <a:prstGeom prst="rect">
            <a:avLst/>
          </a:prstGeom>
          <a:solidFill>
            <a:srgbClr val="0C0CC6"/>
          </a:solidFill>
          <a:ln w="34925">
            <a:solidFill>
              <a:schemeClr val="tx1"/>
            </a:solidFill>
          </a:ln>
        </p:spPr>
        <p:txBody>
          <a:bodyPr wrap="square">
            <a:spAutoFit/>
          </a:bodyPr>
          <a:lstStyle/>
          <a:p>
            <a:r>
              <a:rPr lang="zh-CN" altLang="en-US" b="1" dirty="0">
                <a:solidFill>
                  <a:srgbClr val="FFFF00"/>
                </a:solidFill>
                <a:latin typeface="方正粗黑宋简体" panose="02000000000000000000" pitchFamily="2" charset="-122"/>
                <a:ea typeface="方正粗黑宋简体" panose="02000000000000000000" pitchFamily="2" charset="-122"/>
              </a:rPr>
              <a:t>退一步海阔天空，互助互惠才能实现双赢 </a:t>
            </a:r>
            <a:endParaRPr lang="en-US" altLang="zh-CN" b="1" dirty="0">
              <a:solidFill>
                <a:srgbClr val="FFFF00"/>
              </a:solidFill>
              <a:latin typeface="方正粗黑宋简体" panose="02000000000000000000" pitchFamily="2" charset="-122"/>
              <a:ea typeface="方正粗黑宋简体" panose="02000000000000000000" pitchFamily="2" charset="-122"/>
            </a:endParaRPr>
          </a:p>
        </p:txBody>
      </p:sp>
      <p:sp>
        <p:nvSpPr>
          <p:cNvPr id="8" name="矩形 7"/>
          <p:cNvSpPr/>
          <p:nvPr/>
        </p:nvSpPr>
        <p:spPr>
          <a:xfrm>
            <a:off x="638176" y="4475606"/>
            <a:ext cx="2492990" cy="369332"/>
          </a:xfrm>
          <a:prstGeom prst="rect">
            <a:avLst/>
          </a:prstGeom>
          <a:solidFill>
            <a:srgbClr val="FFFF00"/>
          </a:solidFill>
          <a:ln w="19050">
            <a:solidFill>
              <a:schemeClr val="tx1"/>
            </a:solidFill>
          </a:ln>
        </p:spPr>
        <p:txBody>
          <a:bodyPr wrap="none">
            <a:spAutoFit/>
          </a:bodyPr>
          <a:lstStyle/>
          <a:p>
            <a:r>
              <a:rPr lang="zh-CN" altLang="en-US" dirty="0">
                <a:solidFill>
                  <a:srgbClr val="0C0CC6"/>
                </a:solidFill>
                <a:latin typeface="华文琥珀" panose="02010800040101010101" pitchFamily="2" charset="-122"/>
                <a:ea typeface="华文琥珀" panose="02010800040101010101" pitchFamily="2" charset="-122"/>
              </a:rPr>
              <a:t>相互争斗可能两败俱伤</a:t>
            </a:r>
            <a:endParaRPr lang="en-US" altLang="zh-CN" dirty="0">
              <a:solidFill>
                <a:srgbClr val="0C0CC6"/>
              </a:solidFill>
              <a:latin typeface="华文琥珀" panose="02010800040101010101" pitchFamily="2" charset="-122"/>
              <a:ea typeface="华文琥珀" panose="02010800040101010101" pitchFamily="2"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0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repeatCount="indefinite" fill="hold" display="0">
                  <p:stCondLst>
                    <p:cond delay="indefinite"/>
                  </p:stCondLst>
                </p:cTn>
                <p:tgtEl>
                  <p:spTgt spid="3"/>
                </p:tgtEl>
              </p:cMediaNode>
            </p:video>
          </p:childTnLst>
        </p:cTn>
      </p:par>
    </p:tnLst>
    <p:bldLst>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407891"/>
            <a:ext cx="4452877" cy="380873"/>
          </a:xfrm>
        </p:spPr>
        <p:txBody>
          <a:bodyPr>
            <a:normAutofit lnSpcReduction="10000"/>
          </a:bodyPr>
          <a:lstStyle/>
          <a:p>
            <a:r>
              <a:rPr lang="zh-CN" altLang="en-US" b="0" dirty="0">
                <a:solidFill>
                  <a:srgbClr val="FFFF66"/>
                </a:solidFill>
                <a:latin typeface="方正粗黑宋简体" panose="02000000000000000000" pitchFamily="2" charset="-122"/>
                <a:ea typeface="方正粗黑宋简体" panose="02000000000000000000" pitchFamily="2" charset="-122"/>
              </a:rPr>
              <a:t>课前知识回顾</a:t>
            </a:r>
            <a:endParaRPr lang="zh-CN" altLang="en-US" b="0" dirty="0">
              <a:solidFill>
                <a:srgbClr val="FFFF66"/>
              </a:solidFill>
              <a:latin typeface="方正粗黑宋简体" panose="02000000000000000000" pitchFamily="2" charset="-122"/>
              <a:ea typeface="方正粗黑宋简体" panose="02000000000000000000" pitchFamily="2" charset="-122"/>
            </a:endParaRPr>
          </a:p>
        </p:txBody>
      </p:sp>
      <p:sp>
        <p:nvSpPr>
          <p:cNvPr id="6" name="内容占位符 2"/>
          <p:cNvSpPr txBox="1"/>
          <p:nvPr/>
        </p:nvSpPr>
        <p:spPr>
          <a:xfrm>
            <a:off x="430987" y="1788189"/>
            <a:ext cx="3721041" cy="277876"/>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1800" b="1" kern="1200">
                <a:solidFill>
                  <a:schemeClr val="tx2"/>
                </a:solidFill>
                <a:latin typeface="+mj-ea"/>
                <a:ea typeface="+mj-ea"/>
                <a:cs typeface="+mn-cs"/>
              </a:defRPr>
            </a:lvl1pPr>
            <a:lvl2pPr marL="3429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2pPr>
            <a:lvl3pPr marL="6858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3pPr>
            <a:lvl4pPr marL="10287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4pPr>
            <a:lvl5pPr marL="13716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0" dirty="0">
                <a:solidFill>
                  <a:schemeClr val="accent2">
                    <a:lumMod val="50000"/>
                  </a:schemeClr>
                </a:solidFill>
                <a:latin typeface="方正粗黑宋简体" panose="02000000000000000000" pitchFamily="2" charset="-122"/>
                <a:ea typeface="方正粗黑宋简体" panose="02000000000000000000" pitchFamily="2" charset="-122"/>
              </a:rPr>
              <a:t>解决死锁问题的主要策略：</a:t>
            </a:r>
            <a:endParaRPr lang="zh-CN" altLang="en-US" sz="2400" b="0" dirty="0">
              <a:solidFill>
                <a:schemeClr val="accent2">
                  <a:lumMod val="50000"/>
                </a:schemeClr>
              </a:solidFill>
              <a:latin typeface="方正粗黑宋简体" panose="02000000000000000000" pitchFamily="2" charset="-122"/>
              <a:ea typeface="方正粗黑宋简体" panose="02000000000000000000" pitchFamily="2" charset="-122"/>
            </a:endParaRPr>
          </a:p>
        </p:txBody>
      </p:sp>
      <p:sp>
        <p:nvSpPr>
          <p:cNvPr id="5" name="矩形 4"/>
          <p:cNvSpPr/>
          <p:nvPr/>
        </p:nvSpPr>
        <p:spPr>
          <a:xfrm>
            <a:off x="638177" y="2461899"/>
            <a:ext cx="5521805" cy="2812565"/>
          </a:xfrm>
          <a:prstGeom prst="rect">
            <a:avLst/>
          </a:prstGeom>
        </p:spPr>
        <p:txBody>
          <a:bodyPr wrap="square">
            <a:spAutoFit/>
          </a:bodyPr>
          <a:lstStyle/>
          <a:p>
            <a:pPr marL="257175" indent="-257175">
              <a:lnSpc>
                <a:spcPct val="150000"/>
              </a:lnSpc>
              <a:buFont typeface="Wingdings" panose="05000000000000000000" pitchFamily="2" charset="2"/>
              <a:buChar char="p"/>
            </a:pPr>
            <a:r>
              <a:rPr lang="zh-CN" altLang="en-US" sz="2400" dirty="0">
                <a:solidFill>
                  <a:srgbClr val="0C0CC6"/>
                </a:solidFill>
                <a:latin typeface="方正粗黑宋简体" panose="02000000000000000000" pitchFamily="2" charset="-122"/>
                <a:ea typeface="方正粗黑宋简体" panose="02000000000000000000" pitchFamily="2" charset="-122"/>
              </a:rPr>
              <a:t> </a:t>
            </a:r>
            <a:r>
              <a:rPr lang="zh-CN" altLang="en-US" sz="2400" dirty="0">
                <a:solidFill>
                  <a:srgbClr val="C00000"/>
                </a:solidFill>
                <a:latin typeface="方正粗黑宋简体" panose="02000000000000000000" pitchFamily="2" charset="-122"/>
                <a:ea typeface="方正粗黑宋简体" panose="02000000000000000000" pitchFamily="2" charset="-122"/>
              </a:rPr>
              <a:t>死锁预防</a:t>
            </a:r>
            <a:r>
              <a:rPr lang="en-US" altLang="zh-CN" sz="2400" dirty="0">
                <a:solidFill>
                  <a:srgbClr val="C00000"/>
                </a:solidFill>
                <a:latin typeface="方正粗黑宋简体" panose="02000000000000000000" pitchFamily="2" charset="-122"/>
                <a:ea typeface="方正粗黑宋简体" panose="02000000000000000000" pitchFamily="2" charset="-122"/>
              </a:rPr>
              <a:t>:  </a:t>
            </a:r>
            <a:r>
              <a:rPr lang="zh-CN" altLang="en-US" sz="2400" dirty="0">
                <a:solidFill>
                  <a:srgbClr val="0C0CC6"/>
                </a:solidFill>
                <a:latin typeface="方正粗黑宋简体" panose="02000000000000000000" pitchFamily="2" charset="-122"/>
                <a:ea typeface="方正粗黑宋简体" panose="02000000000000000000" pitchFamily="2" charset="-122"/>
              </a:rPr>
              <a:t>破坏死锁形成的条件</a:t>
            </a:r>
            <a:endParaRPr lang="en-US" altLang="zh-CN" sz="2400" dirty="0">
              <a:solidFill>
                <a:srgbClr val="0C0CC6"/>
              </a:solidFill>
              <a:latin typeface="方正粗黑宋简体" panose="02000000000000000000" pitchFamily="2" charset="-122"/>
              <a:ea typeface="方正粗黑宋简体" panose="02000000000000000000" pitchFamily="2" charset="-122"/>
            </a:endParaRPr>
          </a:p>
          <a:p>
            <a:pPr>
              <a:lnSpc>
                <a:spcPct val="150000"/>
              </a:lnSpc>
            </a:pPr>
            <a:endParaRPr lang="en-US" altLang="zh-CN" sz="2400" dirty="0">
              <a:solidFill>
                <a:srgbClr val="0C0CC6"/>
              </a:solidFill>
              <a:latin typeface="方正粗黑宋简体" panose="02000000000000000000" pitchFamily="2" charset="-122"/>
              <a:ea typeface="方正粗黑宋简体" panose="02000000000000000000" pitchFamily="2" charset="-122"/>
            </a:endParaRPr>
          </a:p>
          <a:p>
            <a:pPr marL="257175" indent="-257175">
              <a:lnSpc>
                <a:spcPct val="150000"/>
              </a:lnSpc>
              <a:buFont typeface="Wingdings" panose="05000000000000000000" pitchFamily="2" charset="2"/>
              <a:buChar char="p"/>
            </a:pPr>
            <a:r>
              <a:rPr lang="zh-CN" altLang="en-US" sz="2400" dirty="0">
                <a:solidFill>
                  <a:srgbClr val="0C0CC6"/>
                </a:solidFill>
                <a:latin typeface="方正粗黑宋简体" panose="02000000000000000000" pitchFamily="2" charset="-122"/>
                <a:ea typeface="方正粗黑宋简体" panose="02000000000000000000" pitchFamily="2" charset="-122"/>
              </a:rPr>
              <a:t> </a:t>
            </a:r>
            <a:r>
              <a:rPr lang="zh-CN" altLang="en-US" sz="2400" dirty="0">
                <a:solidFill>
                  <a:srgbClr val="C00000"/>
                </a:solidFill>
                <a:latin typeface="方正粗黑宋简体" panose="02000000000000000000" pitchFamily="2" charset="-122"/>
                <a:ea typeface="方正粗黑宋简体" panose="02000000000000000000" pitchFamily="2" charset="-122"/>
              </a:rPr>
              <a:t>死锁避免：</a:t>
            </a:r>
            <a:r>
              <a:rPr lang="zh-CN" altLang="en-US" sz="2400" dirty="0">
                <a:solidFill>
                  <a:srgbClr val="0C0CC6"/>
                </a:solidFill>
                <a:latin typeface="方正粗黑宋简体" panose="02000000000000000000" pitchFamily="2" charset="-122"/>
                <a:ea typeface="方正粗黑宋简体" panose="02000000000000000000" pitchFamily="2" charset="-122"/>
              </a:rPr>
              <a:t>使用银行家算法</a:t>
            </a:r>
            <a:endParaRPr lang="en-US" altLang="zh-CN" sz="2400" dirty="0">
              <a:solidFill>
                <a:srgbClr val="0C0CC6"/>
              </a:solidFill>
              <a:latin typeface="方正粗黑宋简体" panose="02000000000000000000" pitchFamily="2" charset="-122"/>
              <a:ea typeface="方正粗黑宋简体" panose="02000000000000000000" pitchFamily="2" charset="-122"/>
            </a:endParaRPr>
          </a:p>
          <a:p>
            <a:pPr>
              <a:lnSpc>
                <a:spcPct val="150000"/>
              </a:lnSpc>
            </a:pPr>
            <a:endParaRPr lang="en-US" altLang="zh-CN" sz="2400" dirty="0">
              <a:solidFill>
                <a:srgbClr val="0C0CC6"/>
              </a:solidFill>
              <a:latin typeface="方正粗黑宋简体" panose="02000000000000000000" pitchFamily="2" charset="-122"/>
              <a:ea typeface="方正粗黑宋简体" panose="02000000000000000000" pitchFamily="2" charset="-122"/>
            </a:endParaRPr>
          </a:p>
          <a:p>
            <a:pPr marL="257175" indent="-257175">
              <a:lnSpc>
                <a:spcPct val="150000"/>
              </a:lnSpc>
              <a:buFont typeface="Wingdings" panose="05000000000000000000" pitchFamily="2" charset="2"/>
              <a:buChar char="p"/>
            </a:pPr>
            <a:r>
              <a:rPr lang="zh-CN" altLang="en-US" sz="2400" dirty="0">
                <a:solidFill>
                  <a:srgbClr val="0C0CC6"/>
                </a:solidFill>
                <a:latin typeface="方正粗黑宋简体" panose="02000000000000000000" pitchFamily="2" charset="-122"/>
                <a:ea typeface="方正粗黑宋简体" panose="02000000000000000000" pitchFamily="2" charset="-122"/>
              </a:rPr>
              <a:t> </a:t>
            </a:r>
            <a:r>
              <a:rPr lang="zh-CN" altLang="en-US" sz="2400" dirty="0">
                <a:solidFill>
                  <a:srgbClr val="C00000"/>
                </a:solidFill>
                <a:latin typeface="方正粗黑宋简体" panose="02000000000000000000" pitchFamily="2" charset="-122"/>
                <a:ea typeface="方正粗黑宋简体" panose="02000000000000000000" pitchFamily="2" charset="-122"/>
              </a:rPr>
              <a:t>死锁检测与恢复：</a:t>
            </a:r>
            <a:r>
              <a:rPr lang="zh-CN" altLang="en-US" sz="2400" dirty="0">
                <a:solidFill>
                  <a:srgbClr val="0C0CC6"/>
                </a:solidFill>
                <a:latin typeface="方正粗黑宋简体" panose="02000000000000000000" pitchFamily="2" charset="-122"/>
                <a:ea typeface="方正粗黑宋简体" panose="02000000000000000000" pitchFamily="2" charset="-122"/>
              </a:rPr>
              <a:t>遇山开山</a:t>
            </a:r>
            <a:r>
              <a:rPr lang="en-US" altLang="zh-CN" sz="2400" dirty="0">
                <a:solidFill>
                  <a:srgbClr val="0C0CC6"/>
                </a:solidFill>
                <a:latin typeface="方正粗黑宋简体" panose="02000000000000000000" pitchFamily="2" charset="-122"/>
                <a:ea typeface="方正粗黑宋简体" panose="02000000000000000000" pitchFamily="2" charset="-122"/>
              </a:rPr>
              <a:t>,</a:t>
            </a:r>
            <a:r>
              <a:rPr lang="zh-CN" altLang="en-US" sz="2400" dirty="0">
                <a:solidFill>
                  <a:srgbClr val="0C0CC6"/>
                </a:solidFill>
                <a:latin typeface="方正粗黑宋简体" panose="02000000000000000000" pitchFamily="2" charset="-122"/>
                <a:ea typeface="方正粗黑宋简体" panose="02000000000000000000" pitchFamily="2" charset="-122"/>
              </a:rPr>
              <a:t>遇水架桥</a:t>
            </a:r>
            <a:endParaRPr lang="zh-CN" altLang="en-US" sz="2400" dirty="0">
              <a:solidFill>
                <a:srgbClr val="0C0CC6"/>
              </a:solidFill>
              <a:latin typeface="方正粗黑宋简体" panose="02000000000000000000" pitchFamily="2" charset="-122"/>
              <a:ea typeface="方正粗黑宋简体" panose="02000000000000000000" pitchFamily="2" charset="-122"/>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07279" y="358530"/>
            <a:ext cx="4276109" cy="380873"/>
          </a:xfrm>
        </p:spPr>
        <p:txBody>
          <a:bodyPr>
            <a:normAutofit lnSpcReduction="10000"/>
          </a:body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场景描述</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pic>
        <p:nvPicPr>
          <p:cNvPr id="2" name="图片 1"/>
          <p:cNvPicPr>
            <a:picLocks noChangeAspect="1"/>
          </p:cNvPicPr>
          <p:nvPr/>
        </p:nvPicPr>
        <p:blipFill>
          <a:blip r:embed="rId1">
            <a:duotone>
              <a:prstClr val="black"/>
              <a:schemeClr val="accent4">
                <a:tint val="45000"/>
                <a:satMod val="400000"/>
              </a:schemeClr>
            </a:duotone>
            <a:extLst>
              <a:ext uri="{BEBA8EAE-BF5A-486C-A8C5-ECC9F3942E4B}">
                <a14:imgProps xmlns:a14="http://schemas.microsoft.com/office/drawing/2010/main">
                  <a14:imgLayer r:embed="rId2">
                    <a14:imgEffect>
                      <a14:colorTemperature colorTemp="4700"/>
                    </a14:imgEffect>
                    <a14:imgEffect>
                      <a14:saturation sat="0"/>
                    </a14:imgEffect>
                    <a14:imgEffect>
                      <a14:sharpenSoften amount="25000"/>
                    </a14:imgEffect>
                  </a14:imgLayer>
                </a14:imgProps>
              </a:ext>
            </a:extLst>
          </a:blip>
          <a:stretch>
            <a:fillRect/>
          </a:stretch>
        </p:blipFill>
        <p:spPr>
          <a:xfrm>
            <a:off x="4883387" y="1806837"/>
            <a:ext cx="4197962" cy="3319641"/>
          </a:xfrm>
          <a:prstGeom prst="rect">
            <a:avLst/>
          </a:prstGeom>
          <a:ln>
            <a:solidFill>
              <a:srgbClr val="0C0CC6"/>
            </a:solidFill>
          </a:ln>
        </p:spPr>
      </p:pic>
      <p:sp>
        <p:nvSpPr>
          <p:cNvPr id="6" name="矩形 5"/>
          <p:cNvSpPr/>
          <p:nvPr/>
        </p:nvSpPr>
        <p:spPr>
          <a:xfrm>
            <a:off x="249192" y="2240829"/>
            <a:ext cx="4579435" cy="2545762"/>
          </a:xfrm>
          <a:prstGeom prst="rect">
            <a:avLst/>
          </a:prstGeom>
          <a:ln>
            <a:solidFill>
              <a:schemeClr val="accent5">
                <a:lumMod val="75000"/>
              </a:schemeClr>
            </a:solidFill>
          </a:ln>
        </p:spPr>
        <p:txBody>
          <a:bodyPr wrap="square">
            <a:spAutoFit/>
          </a:bodyPr>
          <a:lstStyle/>
          <a:p>
            <a:pPr marL="257175" indent="-257175" algn="just">
              <a:lnSpc>
                <a:spcPct val="150000"/>
              </a:lnSpc>
              <a:buFont typeface="Wingdings" panose="05000000000000000000" pitchFamily="2" charset="2"/>
              <a:buChar char="u"/>
            </a:pPr>
            <a:r>
              <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5</a:t>
            </a: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个哲学家围坐圆桌旁</a:t>
            </a:r>
            <a:r>
              <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50000"/>
              </a:lnSpc>
              <a:buFont typeface="Wingdings" panose="05000000000000000000" pitchFamily="2" charset="2"/>
              <a:buChar char="u"/>
            </a:pP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每人面前有一只空盘</a:t>
            </a:r>
            <a:endPar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50000"/>
              </a:lnSpc>
              <a:buFont typeface="Wingdings" panose="05000000000000000000" pitchFamily="2" charset="2"/>
              <a:buChar char="u"/>
            </a:pPr>
            <a:r>
              <a:rPr lang="zh-CN" altLang="en-US"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相邻哲学家之间共享一支筷子</a:t>
            </a:r>
            <a:endPar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50000"/>
              </a:lnSpc>
              <a:buFont typeface="Wingdings" panose="05000000000000000000" pitchFamily="2" charset="2"/>
              <a:buChar char="u"/>
            </a:pP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每个哲学家或者思考或者吃面条</a:t>
            </a:r>
            <a:r>
              <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50000"/>
              </a:lnSpc>
              <a:buFont typeface="Wingdings" panose="05000000000000000000" pitchFamily="2" charset="2"/>
              <a:buChar char="u"/>
            </a:pP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必须获得</a:t>
            </a:r>
            <a:r>
              <a:rPr lang="zh-CN" altLang="en-US"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左右两侧</a:t>
            </a: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两支筷子才能吃面条</a:t>
            </a:r>
            <a:r>
              <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50000"/>
              </a:lnSpc>
              <a:buFont typeface="Wingdings" panose="05000000000000000000" pitchFamily="2" charset="2"/>
              <a:buChar char="u"/>
            </a:pPr>
            <a:r>
              <a:rPr lang="zh-CN" altLang="en-US"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吃完</a:t>
            </a: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后将筷子放下，以供其他的人使用</a:t>
            </a:r>
            <a:r>
              <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rot="2964444">
            <a:off x="6082467" y="2547004"/>
            <a:ext cx="890916" cy="22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rot="20712495">
            <a:off x="5692008" y="3362103"/>
            <a:ext cx="861900" cy="2018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rot="19067023">
            <a:off x="7137269" y="2677308"/>
            <a:ext cx="830313" cy="21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rot="16424563">
            <a:off x="6473645" y="3982031"/>
            <a:ext cx="830313" cy="21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rot="1241454">
            <a:off x="7224115" y="3478423"/>
            <a:ext cx="830313" cy="21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23858" y="416483"/>
            <a:ext cx="4276109" cy="380873"/>
          </a:xfrm>
        </p:spPr>
        <p:txBody>
          <a:bodyPr>
            <a:normAutofit lnSpcReduction="10000"/>
          </a:body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观测过程</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pic>
        <p:nvPicPr>
          <p:cNvPr id="4" name="哲学家进餐演示">
            <a:hlinkClick r:id="" action="ppaction://media"/>
          </p:cNvPr>
          <p:cNvPicPr>
            <a:picLocks noChangeAspect="1"/>
          </p:cNvPicPr>
          <p:nvPr>
            <a:videoFile r:link="rId1"/>
            <p:extLst>
              <p:ext uri="{DAA4B4D4-6D71-4841-9C94-3DE7FCFB9230}">
                <p14:media xmlns:p14="http://schemas.microsoft.com/office/powerpoint/2010/main" r:embed="rId2">
                  <p14:trim st="1820.000000" end="6752.000000"/>
                </p14:media>
              </p:ext>
            </p:extLst>
          </p:nvPr>
        </p:nvPicPr>
        <p:blipFill>
          <a:blip r:embed="rId3"/>
          <a:stretch>
            <a:fillRect/>
          </a:stretch>
        </p:blipFill>
        <p:spPr>
          <a:xfrm>
            <a:off x="607279" y="1492724"/>
            <a:ext cx="7759606" cy="4364778"/>
          </a:xfrm>
          <a:prstGeom prst="roundRect">
            <a:avLst/>
          </a:prstGeom>
          <a:ln w="44450">
            <a:solidFill>
              <a:srgbClr val="FFC000"/>
            </a:solidFill>
          </a:ln>
          <a:effectLst/>
          <a:scene3d>
            <a:camera prst="orthographicFront"/>
            <a:lightRig rig="balanced" dir="t"/>
          </a:scene3d>
          <a:sp3d prstMaterial="plastic">
            <a:bevelT/>
            <a:contourClr>
              <a:srgbClr val="FFFFFF"/>
            </a:contourClr>
          </a:sp3d>
        </p:spPr>
      </p:pic>
      <p:sp>
        <p:nvSpPr>
          <p:cNvPr id="2" name="文本框 1"/>
          <p:cNvSpPr txBox="1"/>
          <p:nvPr/>
        </p:nvSpPr>
        <p:spPr>
          <a:xfrm>
            <a:off x="7054985" y="3504000"/>
            <a:ext cx="124028" cy="253916"/>
          </a:xfrm>
          <a:prstGeom prst="rect">
            <a:avLst/>
          </a:prstGeom>
          <a:solidFill>
            <a:schemeClr val="bg1"/>
          </a:solidFill>
        </p:spPr>
        <p:txBody>
          <a:bodyPr wrap="square" lIns="0" rtlCol="0">
            <a:spAutoFit/>
          </a:bodyPr>
          <a:lstStyle/>
          <a:p>
            <a:r>
              <a:rPr lang="en-US" altLang="zh-CN" sz="1050" dirty="0"/>
              <a:t>1</a:t>
            </a:r>
            <a:endParaRPr lang="zh-CN" altLang="en-US" sz="1050" dirty="0"/>
          </a:p>
        </p:txBody>
      </p:sp>
      <p:sp>
        <p:nvSpPr>
          <p:cNvPr id="7" name="文本框 6"/>
          <p:cNvSpPr txBox="1"/>
          <p:nvPr/>
        </p:nvSpPr>
        <p:spPr>
          <a:xfrm>
            <a:off x="4807447" y="1624064"/>
            <a:ext cx="124028" cy="253916"/>
          </a:xfrm>
          <a:prstGeom prst="rect">
            <a:avLst/>
          </a:prstGeom>
          <a:solidFill>
            <a:schemeClr val="bg1"/>
          </a:solidFill>
        </p:spPr>
        <p:txBody>
          <a:bodyPr wrap="square" lIns="0" rtlCol="0">
            <a:spAutoFit/>
          </a:bodyPr>
          <a:lstStyle/>
          <a:p>
            <a:r>
              <a:rPr lang="en-US" altLang="zh-CN" sz="1050" dirty="0"/>
              <a:t>0</a:t>
            </a:r>
            <a:endParaRPr lang="zh-CN" altLang="en-US" sz="1050" dirty="0"/>
          </a:p>
        </p:txBody>
      </p:sp>
      <p:sp>
        <p:nvSpPr>
          <p:cNvPr id="8" name="文本框 7"/>
          <p:cNvSpPr txBox="1"/>
          <p:nvPr/>
        </p:nvSpPr>
        <p:spPr>
          <a:xfrm>
            <a:off x="6542729" y="2005560"/>
            <a:ext cx="124028" cy="253916"/>
          </a:xfrm>
          <a:prstGeom prst="rect">
            <a:avLst/>
          </a:prstGeom>
          <a:solidFill>
            <a:schemeClr val="bg1"/>
          </a:solidFill>
        </p:spPr>
        <p:txBody>
          <a:bodyPr wrap="square" lIns="0" rtlCol="0">
            <a:spAutoFit/>
          </a:bodyPr>
          <a:lstStyle/>
          <a:p>
            <a:r>
              <a:rPr lang="en-US" altLang="zh-CN" sz="1050" dirty="0"/>
              <a:t>1</a:t>
            </a:r>
            <a:endParaRPr lang="zh-CN" altLang="en-US" sz="1050" dirty="0"/>
          </a:p>
        </p:txBody>
      </p:sp>
      <p:sp>
        <p:nvSpPr>
          <p:cNvPr id="9" name="文本框 8"/>
          <p:cNvSpPr txBox="1"/>
          <p:nvPr/>
        </p:nvSpPr>
        <p:spPr>
          <a:xfrm>
            <a:off x="6542729" y="4632609"/>
            <a:ext cx="124028" cy="207749"/>
          </a:xfrm>
          <a:prstGeom prst="rect">
            <a:avLst/>
          </a:prstGeom>
          <a:solidFill>
            <a:schemeClr val="bg1"/>
          </a:solidFill>
        </p:spPr>
        <p:txBody>
          <a:bodyPr wrap="square" lIns="0" tIns="0" rtlCol="0">
            <a:spAutoFit/>
          </a:bodyPr>
          <a:lstStyle/>
          <a:p>
            <a:r>
              <a:rPr lang="en-US" altLang="zh-CN" sz="1050" dirty="0"/>
              <a:t>2</a:t>
            </a:r>
            <a:endParaRPr lang="zh-CN" altLang="en-US" sz="1050" dirty="0"/>
          </a:p>
        </p:txBody>
      </p:sp>
      <p:sp>
        <p:nvSpPr>
          <p:cNvPr id="10" name="文本框 9"/>
          <p:cNvSpPr txBox="1"/>
          <p:nvPr/>
        </p:nvSpPr>
        <p:spPr>
          <a:xfrm>
            <a:off x="5712035" y="5354769"/>
            <a:ext cx="124028" cy="253916"/>
          </a:xfrm>
          <a:prstGeom prst="rect">
            <a:avLst/>
          </a:prstGeom>
          <a:solidFill>
            <a:schemeClr val="bg1"/>
          </a:solidFill>
        </p:spPr>
        <p:txBody>
          <a:bodyPr wrap="square" lIns="0" rtlCol="0">
            <a:spAutoFit/>
          </a:bodyPr>
          <a:lstStyle/>
          <a:p>
            <a:r>
              <a:rPr lang="en-US" altLang="zh-CN" sz="1050" dirty="0"/>
              <a:t>2</a:t>
            </a:r>
            <a:endParaRPr lang="zh-CN" altLang="en-US" sz="1050" dirty="0"/>
          </a:p>
        </p:txBody>
      </p:sp>
      <p:sp>
        <p:nvSpPr>
          <p:cNvPr id="11" name="文本框 10"/>
          <p:cNvSpPr txBox="1"/>
          <p:nvPr/>
        </p:nvSpPr>
        <p:spPr>
          <a:xfrm>
            <a:off x="4807447" y="5015953"/>
            <a:ext cx="124028" cy="207749"/>
          </a:xfrm>
          <a:prstGeom prst="rect">
            <a:avLst/>
          </a:prstGeom>
          <a:solidFill>
            <a:schemeClr val="bg1"/>
          </a:solidFill>
        </p:spPr>
        <p:txBody>
          <a:bodyPr wrap="square" lIns="0" tIns="0" rtlCol="0">
            <a:spAutoFit/>
          </a:bodyPr>
          <a:lstStyle/>
          <a:p>
            <a:r>
              <a:rPr lang="en-US" altLang="zh-CN" sz="1050" dirty="0"/>
              <a:t>3</a:t>
            </a:r>
            <a:endParaRPr lang="zh-CN" altLang="en-US" sz="1050" dirty="0"/>
          </a:p>
        </p:txBody>
      </p:sp>
      <p:sp>
        <p:nvSpPr>
          <p:cNvPr id="12" name="文本框 11"/>
          <p:cNvSpPr txBox="1"/>
          <p:nvPr/>
        </p:nvSpPr>
        <p:spPr>
          <a:xfrm>
            <a:off x="3844062" y="5355257"/>
            <a:ext cx="124028" cy="253916"/>
          </a:xfrm>
          <a:prstGeom prst="rect">
            <a:avLst/>
          </a:prstGeom>
          <a:solidFill>
            <a:schemeClr val="bg1"/>
          </a:solidFill>
        </p:spPr>
        <p:txBody>
          <a:bodyPr wrap="square" lIns="0" rtlCol="0">
            <a:spAutoFit/>
          </a:bodyPr>
          <a:lstStyle/>
          <a:p>
            <a:r>
              <a:rPr lang="en-US" altLang="zh-CN" sz="1050" dirty="0"/>
              <a:t>3</a:t>
            </a:r>
            <a:endParaRPr lang="zh-CN" altLang="en-US" sz="1050" dirty="0"/>
          </a:p>
        </p:txBody>
      </p:sp>
      <p:sp>
        <p:nvSpPr>
          <p:cNvPr id="14" name="文本框 13"/>
          <p:cNvSpPr txBox="1"/>
          <p:nvPr/>
        </p:nvSpPr>
        <p:spPr>
          <a:xfrm>
            <a:off x="3122635" y="4632609"/>
            <a:ext cx="124028" cy="207749"/>
          </a:xfrm>
          <a:prstGeom prst="rect">
            <a:avLst/>
          </a:prstGeom>
          <a:solidFill>
            <a:schemeClr val="bg1"/>
          </a:solidFill>
        </p:spPr>
        <p:txBody>
          <a:bodyPr wrap="square" lIns="0" tIns="0" rtlCol="0">
            <a:spAutoFit/>
          </a:bodyPr>
          <a:lstStyle/>
          <a:p>
            <a:r>
              <a:rPr lang="en-US" altLang="zh-CN" sz="1050" dirty="0"/>
              <a:t>4</a:t>
            </a:r>
            <a:endParaRPr lang="zh-CN" altLang="en-US" sz="1050" dirty="0"/>
          </a:p>
        </p:txBody>
      </p:sp>
      <p:sp>
        <p:nvSpPr>
          <p:cNvPr id="15" name="文本框 14"/>
          <p:cNvSpPr txBox="1"/>
          <p:nvPr/>
        </p:nvSpPr>
        <p:spPr>
          <a:xfrm>
            <a:off x="2621306" y="3521313"/>
            <a:ext cx="34289" cy="207749"/>
          </a:xfrm>
          <a:prstGeom prst="rect">
            <a:avLst/>
          </a:prstGeom>
          <a:solidFill>
            <a:schemeClr val="bg1"/>
          </a:solidFill>
        </p:spPr>
        <p:txBody>
          <a:bodyPr wrap="square" lIns="0" tIns="0" rIns="0" rtlCol="0">
            <a:spAutoFit/>
          </a:bodyPr>
          <a:lstStyle/>
          <a:p>
            <a:r>
              <a:rPr lang="en-US" altLang="zh-CN" sz="1050" dirty="0"/>
              <a:t>4</a:t>
            </a:r>
            <a:endParaRPr lang="zh-CN" altLang="en-US" sz="1050" dirty="0"/>
          </a:p>
        </p:txBody>
      </p:sp>
      <p:sp>
        <p:nvSpPr>
          <p:cNvPr id="16" name="文本框 15"/>
          <p:cNvSpPr txBox="1"/>
          <p:nvPr/>
        </p:nvSpPr>
        <p:spPr>
          <a:xfrm>
            <a:off x="3322614" y="2038071"/>
            <a:ext cx="124028" cy="207749"/>
          </a:xfrm>
          <a:prstGeom prst="rect">
            <a:avLst/>
          </a:prstGeom>
          <a:solidFill>
            <a:schemeClr val="bg1"/>
          </a:solidFill>
        </p:spPr>
        <p:txBody>
          <a:bodyPr wrap="square" lIns="0" tIns="0" rtlCol="0">
            <a:spAutoFit/>
          </a:bodyPr>
          <a:lstStyle/>
          <a:p>
            <a:r>
              <a:rPr lang="en-US" altLang="zh-CN" sz="1050" dirty="0"/>
              <a:t>0</a:t>
            </a:r>
            <a:endParaRPr lang="zh-CN" altLang="en-US" sz="1050"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5064" y="1510555"/>
            <a:ext cx="5371775" cy="4485171"/>
            <a:chOff x="2580085" y="871073"/>
            <a:chExt cx="7162366" cy="5980228"/>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80085" y="871073"/>
              <a:ext cx="7162366" cy="5980228"/>
            </a:xfrm>
            <a:prstGeom prst="rect">
              <a:avLst/>
            </a:prstGeom>
          </p:spPr>
        </p:pic>
        <p:sp>
          <p:nvSpPr>
            <p:cNvPr id="18" name="文本框 17"/>
            <p:cNvSpPr txBox="1"/>
            <p:nvPr/>
          </p:nvSpPr>
          <p:spPr>
            <a:xfrm>
              <a:off x="6345813" y="1130864"/>
              <a:ext cx="165371" cy="276999"/>
            </a:xfrm>
            <a:prstGeom prst="rect">
              <a:avLst/>
            </a:prstGeom>
            <a:solidFill>
              <a:schemeClr val="bg1"/>
            </a:solidFill>
          </p:spPr>
          <p:txBody>
            <a:bodyPr wrap="square" lIns="0" tIns="0" rtlCol="0">
              <a:spAutoFit/>
            </a:bodyPr>
            <a:lstStyle/>
            <a:p>
              <a:r>
                <a:rPr lang="en-US" altLang="zh-CN" sz="1050" dirty="0"/>
                <a:t>0</a:t>
              </a:r>
              <a:endParaRPr lang="zh-CN" altLang="en-US" sz="1050" dirty="0"/>
            </a:p>
          </p:txBody>
        </p:sp>
        <p:sp>
          <p:nvSpPr>
            <p:cNvPr id="20" name="文本框 19"/>
            <p:cNvSpPr txBox="1"/>
            <p:nvPr/>
          </p:nvSpPr>
          <p:spPr>
            <a:xfrm>
              <a:off x="8689112" y="1658100"/>
              <a:ext cx="165371" cy="276999"/>
            </a:xfrm>
            <a:prstGeom prst="rect">
              <a:avLst/>
            </a:prstGeom>
            <a:solidFill>
              <a:schemeClr val="bg1"/>
            </a:solidFill>
          </p:spPr>
          <p:txBody>
            <a:bodyPr wrap="square" lIns="0" tIns="0" rtlCol="0">
              <a:spAutoFit/>
            </a:bodyPr>
            <a:lstStyle/>
            <a:p>
              <a:r>
                <a:rPr lang="en-US" altLang="zh-CN" sz="1050" dirty="0"/>
                <a:t>1</a:t>
              </a:r>
              <a:endParaRPr lang="zh-CN" altLang="en-US" sz="1050" dirty="0"/>
            </a:p>
          </p:txBody>
        </p:sp>
        <p:sp>
          <p:nvSpPr>
            <p:cNvPr id="26" name="文本框 25"/>
            <p:cNvSpPr txBox="1"/>
            <p:nvPr/>
          </p:nvSpPr>
          <p:spPr>
            <a:xfrm>
              <a:off x="9371322" y="3641782"/>
              <a:ext cx="165371" cy="276999"/>
            </a:xfrm>
            <a:prstGeom prst="rect">
              <a:avLst/>
            </a:prstGeom>
            <a:solidFill>
              <a:schemeClr val="bg1"/>
            </a:solidFill>
          </p:spPr>
          <p:txBody>
            <a:bodyPr wrap="square" lIns="0" tIns="0" rtlCol="0">
              <a:spAutoFit/>
            </a:bodyPr>
            <a:lstStyle/>
            <a:p>
              <a:r>
                <a:rPr lang="en-US" altLang="zh-CN" sz="1050" dirty="0"/>
                <a:t>1</a:t>
              </a:r>
              <a:endParaRPr lang="zh-CN" altLang="en-US" sz="1050" dirty="0"/>
            </a:p>
          </p:txBody>
        </p:sp>
        <p:sp>
          <p:nvSpPr>
            <p:cNvPr id="27" name="文本框 26"/>
            <p:cNvSpPr txBox="1"/>
            <p:nvPr/>
          </p:nvSpPr>
          <p:spPr>
            <a:xfrm>
              <a:off x="8654915" y="5157389"/>
              <a:ext cx="165371" cy="215444"/>
            </a:xfrm>
            <a:prstGeom prst="rect">
              <a:avLst/>
            </a:prstGeom>
            <a:solidFill>
              <a:schemeClr val="bg1"/>
            </a:solidFill>
          </p:spPr>
          <p:txBody>
            <a:bodyPr wrap="square" lIns="0" tIns="0" bIns="0" rtlCol="0">
              <a:spAutoFit/>
            </a:bodyPr>
            <a:lstStyle/>
            <a:p>
              <a:r>
                <a:rPr lang="en-US" altLang="zh-CN" sz="1050" dirty="0"/>
                <a:t>2</a:t>
              </a:r>
              <a:endParaRPr lang="zh-CN" altLang="en-US" sz="1050" dirty="0"/>
            </a:p>
          </p:txBody>
        </p:sp>
        <p:sp>
          <p:nvSpPr>
            <p:cNvPr id="29" name="文本框 28"/>
            <p:cNvSpPr txBox="1"/>
            <p:nvPr/>
          </p:nvSpPr>
          <p:spPr>
            <a:xfrm>
              <a:off x="7559039" y="6172869"/>
              <a:ext cx="165371" cy="215444"/>
            </a:xfrm>
            <a:prstGeom prst="rect">
              <a:avLst/>
            </a:prstGeom>
            <a:solidFill>
              <a:schemeClr val="bg1"/>
            </a:solidFill>
          </p:spPr>
          <p:txBody>
            <a:bodyPr wrap="square" lIns="0" tIns="0" bIns="0" rtlCol="0">
              <a:spAutoFit/>
            </a:bodyPr>
            <a:lstStyle/>
            <a:p>
              <a:r>
                <a:rPr lang="en-US" altLang="zh-CN" sz="1050" dirty="0"/>
                <a:t>2</a:t>
              </a:r>
              <a:endParaRPr lang="zh-CN" altLang="en-US" sz="1050" dirty="0"/>
            </a:p>
          </p:txBody>
        </p:sp>
        <p:sp>
          <p:nvSpPr>
            <p:cNvPr id="31" name="文本框 30"/>
            <p:cNvSpPr txBox="1"/>
            <p:nvPr/>
          </p:nvSpPr>
          <p:spPr>
            <a:xfrm>
              <a:off x="6345813" y="5658696"/>
              <a:ext cx="165371" cy="215444"/>
            </a:xfrm>
            <a:prstGeom prst="rect">
              <a:avLst/>
            </a:prstGeom>
            <a:solidFill>
              <a:schemeClr val="bg1"/>
            </a:solidFill>
          </p:spPr>
          <p:txBody>
            <a:bodyPr wrap="square" lIns="0" tIns="0" bIns="0" rtlCol="0">
              <a:spAutoFit/>
            </a:bodyPr>
            <a:lstStyle/>
            <a:p>
              <a:r>
                <a:rPr lang="en-US" altLang="zh-CN" sz="1050" dirty="0"/>
                <a:t>3</a:t>
              </a:r>
              <a:endParaRPr lang="zh-CN" altLang="en-US" sz="1050" dirty="0"/>
            </a:p>
          </p:txBody>
        </p:sp>
        <p:sp>
          <p:nvSpPr>
            <p:cNvPr id="32" name="文本框 31"/>
            <p:cNvSpPr txBox="1"/>
            <p:nvPr/>
          </p:nvSpPr>
          <p:spPr>
            <a:xfrm>
              <a:off x="5040798" y="6169392"/>
              <a:ext cx="165371" cy="215444"/>
            </a:xfrm>
            <a:prstGeom prst="rect">
              <a:avLst/>
            </a:prstGeom>
            <a:solidFill>
              <a:schemeClr val="bg1"/>
            </a:solidFill>
          </p:spPr>
          <p:txBody>
            <a:bodyPr wrap="square" lIns="0" tIns="0" bIns="0" rtlCol="0">
              <a:spAutoFit/>
            </a:bodyPr>
            <a:lstStyle/>
            <a:p>
              <a:r>
                <a:rPr lang="en-US" altLang="zh-CN" sz="1050" dirty="0"/>
                <a:t>3</a:t>
              </a:r>
              <a:endParaRPr lang="zh-CN" altLang="en-US" sz="1050" dirty="0"/>
            </a:p>
          </p:txBody>
        </p:sp>
        <p:sp>
          <p:nvSpPr>
            <p:cNvPr id="33" name="文本框 32"/>
            <p:cNvSpPr txBox="1"/>
            <p:nvPr/>
          </p:nvSpPr>
          <p:spPr>
            <a:xfrm>
              <a:off x="4079284" y="5120364"/>
              <a:ext cx="165371" cy="215444"/>
            </a:xfrm>
            <a:prstGeom prst="rect">
              <a:avLst/>
            </a:prstGeom>
            <a:solidFill>
              <a:schemeClr val="bg1"/>
            </a:solidFill>
          </p:spPr>
          <p:txBody>
            <a:bodyPr wrap="square" lIns="0" tIns="0" bIns="0" rtlCol="0">
              <a:spAutoFit/>
            </a:bodyPr>
            <a:lstStyle/>
            <a:p>
              <a:r>
                <a:rPr lang="en-US" altLang="zh-CN" sz="1050" dirty="0"/>
                <a:t>4</a:t>
              </a:r>
              <a:endParaRPr lang="zh-CN" altLang="en-US" sz="1050" dirty="0"/>
            </a:p>
          </p:txBody>
        </p:sp>
        <p:sp>
          <p:nvSpPr>
            <p:cNvPr id="34" name="文本框 33"/>
            <p:cNvSpPr txBox="1"/>
            <p:nvPr/>
          </p:nvSpPr>
          <p:spPr>
            <a:xfrm>
              <a:off x="3377056" y="3653324"/>
              <a:ext cx="165371" cy="215444"/>
            </a:xfrm>
            <a:prstGeom prst="rect">
              <a:avLst/>
            </a:prstGeom>
            <a:solidFill>
              <a:schemeClr val="bg1"/>
            </a:solidFill>
          </p:spPr>
          <p:txBody>
            <a:bodyPr wrap="square" lIns="0" tIns="0" bIns="0" rtlCol="0">
              <a:spAutoFit/>
            </a:bodyPr>
            <a:lstStyle/>
            <a:p>
              <a:r>
                <a:rPr lang="en-US" altLang="zh-CN" sz="1050" dirty="0"/>
                <a:t>4</a:t>
              </a:r>
              <a:endParaRPr lang="zh-CN" altLang="en-US" sz="1050" dirty="0"/>
            </a:p>
          </p:txBody>
        </p:sp>
        <p:sp>
          <p:nvSpPr>
            <p:cNvPr id="35" name="文本框 34"/>
            <p:cNvSpPr txBox="1"/>
            <p:nvPr/>
          </p:nvSpPr>
          <p:spPr>
            <a:xfrm>
              <a:off x="4351708" y="1668668"/>
              <a:ext cx="165371" cy="215444"/>
            </a:xfrm>
            <a:prstGeom prst="rect">
              <a:avLst/>
            </a:prstGeom>
            <a:solidFill>
              <a:schemeClr val="bg1"/>
            </a:solidFill>
          </p:spPr>
          <p:txBody>
            <a:bodyPr wrap="square" lIns="0" tIns="0" bIns="0" rtlCol="0">
              <a:spAutoFit/>
            </a:bodyPr>
            <a:lstStyle/>
            <a:p>
              <a:r>
                <a:rPr lang="en-US" altLang="zh-CN" sz="1050" dirty="0"/>
                <a:t>0</a:t>
              </a:r>
              <a:endParaRPr lang="zh-CN" altLang="en-US" sz="1050" dirty="0"/>
            </a:p>
          </p:txBody>
        </p:sp>
      </p:grpSp>
      <p:sp>
        <p:nvSpPr>
          <p:cNvPr id="5" name="文本占位符 1"/>
          <p:cNvSpPr>
            <a:spLocks noGrp="1"/>
          </p:cNvSpPr>
          <p:nvPr>
            <p:ph type="body" sz="quarter" idx="12"/>
          </p:nvPr>
        </p:nvSpPr>
        <p:spPr>
          <a:xfrm>
            <a:off x="545265" y="422113"/>
            <a:ext cx="4276109" cy="380873"/>
          </a:xfrm>
        </p:spPr>
        <p:txBody>
          <a:bodyPr>
            <a:normAutofit lnSpcReduction="10000"/>
          </a:body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观测过程</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grpSp>
        <p:nvGrpSpPr>
          <p:cNvPr id="17" name="组合 16"/>
          <p:cNvGrpSpPr/>
          <p:nvPr/>
        </p:nvGrpSpPr>
        <p:grpSpPr>
          <a:xfrm>
            <a:off x="4944370" y="1507905"/>
            <a:ext cx="4135548" cy="2130875"/>
            <a:chOff x="6416298" y="872269"/>
            <a:chExt cx="5514064" cy="2841167"/>
          </a:xfrm>
        </p:grpSpPr>
        <p:sp>
          <p:nvSpPr>
            <p:cNvPr id="6" name="文本框 5"/>
            <p:cNvSpPr txBox="1"/>
            <p:nvPr/>
          </p:nvSpPr>
          <p:spPr>
            <a:xfrm>
              <a:off x="9222524" y="872269"/>
              <a:ext cx="2707838" cy="1521858"/>
            </a:xfrm>
            <a:prstGeom prst="irregularSeal2">
              <a:avLst/>
            </a:prstGeom>
            <a:solidFill>
              <a:srgbClr val="0C0CC6"/>
            </a:solidFill>
          </p:spPr>
          <p:txBody>
            <a:bodyPr wrap="none" rtlCol="0">
              <a:spAutoFit/>
            </a:bodyPr>
            <a:lstStyle/>
            <a:p>
              <a:r>
                <a:rPr lang="zh-CN" altLang="en-US" sz="1350" dirty="0">
                  <a:solidFill>
                    <a:srgbClr val="FFFF00"/>
                  </a:solidFill>
                  <a:latin typeface="方正粗黑宋简体" panose="02000000000000000000" pitchFamily="2" charset="-122"/>
                  <a:ea typeface="方正粗黑宋简体" panose="02000000000000000000" pitchFamily="2" charset="-122"/>
                </a:rPr>
                <a:t>正在思考</a:t>
              </a:r>
              <a:endParaRPr lang="en-US" altLang="zh-CN" sz="1350" dirty="0">
                <a:solidFill>
                  <a:srgbClr val="FFFF00"/>
                </a:solidFill>
                <a:latin typeface="方正粗黑宋简体" panose="02000000000000000000" pitchFamily="2" charset="-122"/>
                <a:ea typeface="方正粗黑宋简体" panose="02000000000000000000" pitchFamily="2" charset="-122"/>
              </a:endParaRPr>
            </a:p>
            <a:p>
              <a:r>
                <a:rPr lang="zh-CN" altLang="en-US" sz="1350" dirty="0">
                  <a:solidFill>
                    <a:srgbClr val="FFFF00"/>
                  </a:solidFill>
                  <a:latin typeface="方正粗黑宋简体" panose="02000000000000000000" pitchFamily="2" charset="-122"/>
                  <a:ea typeface="方正粗黑宋简体" panose="02000000000000000000" pitchFamily="2" charset="-122"/>
                </a:rPr>
                <a:t>的哲学家</a:t>
              </a:r>
              <a:endParaRPr lang="zh-CN" altLang="en-US" sz="1350" dirty="0">
                <a:solidFill>
                  <a:srgbClr val="FFFF00"/>
                </a:solidFill>
                <a:latin typeface="方正粗黑宋简体" panose="02000000000000000000" pitchFamily="2" charset="-122"/>
                <a:ea typeface="方正粗黑宋简体" panose="02000000000000000000" pitchFamily="2" charset="-122"/>
              </a:endParaRPr>
            </a:p>
          </p:txBody>
        </p:sp>
        <p:cxnSp>
          <p:nvCxnSpPr>
            <p:cNvPr id="8" name="直接箭头连接符 7"/>
            <p:cNvCxnSpPr/>
            <p:nvPr/>
          </p:nvCxnSpPr>
          <p:spPr>
            <a:xfrm flipH="1">
              <a:off x="6416298" y="1598610"/>
              <a:ext cx="3241823" cy="117514"/>
            </a:xfrm>
            <a:prstGeom prst="straightConnector1">
              <a:avLst/>
            </a:prstGeom>
            <a:ln w="63500">
              <a:solidFill>
                <a:srgbClr val="0C0CC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8617404" y="1871704"/>
              <a:ext cx="1187736" cy="1841732"/>
            </a:xfrm>
            <a:prstGeom prst="straightConnector1">
              <a:avLst/>
            </a:prstGeom>
            <a:ln w="63500">
              <a:solidFill>
                <a:srgbClr val="0C0CC6"/>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7645707" y="4064027"/>
            <a:ext cx="1612151" cy="454432"/>
          </a:xfrm>
          <a:prstGeom prst="wedgeEllipseCallout">
            <a:avLst>
              <a:gd name="adj1" fmla="val -147375"/>
              <a:gd name="adj2" fmla="val -375156"/>
            </a:avLst>
          </a:prstGeom>
          <a:solidFill>
            <a:srgbClr val="FFFF00"/>
          </a:solidFill>
          <a:ln>
            <a:solidFill>
              <a:schemeClr val="tx1"/>
            </a:solidFill>
          </a:ln>
        </p:spPr>
        <p:txBody>
          <a:bodyPr wrap="none" rtlCol="0">
            <a:spAutoFit/>
          </a:bodyPr>
          <a:lstStyle/>
          <a:p>
            <a:r>
              <a:rPr lang="zh-CN" altLang="en-US" sz="1500" dirty="0">
                <a:solidFill>
                  <a:srgbClr val="0C0CC6"/>
                </a:solidFill>
                <a:latin typeface="方正粗黑宋简体" panose="02000000000000000000" pitchFamily="2" charset="-122"/>
                <a:ea typeface="方正粗黑宋简体" panose="02000000000000000000" pitchFamily="2" charset="-122"/>
              </a:rPr>
              <a:t>空闲的筷子</a:t>
            </a:r>
            <a:endParaRPr lang="zh-CN" altLang="en-US" sz="1500" dirty="0">
              <a:solidFill>
                <a:srgbClr val="0C0CC6"/>
              </a:solidFill>
              <a:latin typeface="方正粗黑宋简体" panose="02000000000000000000" pitchFamily="2" charset="-122"/>
              <a:ea typeface="方正粗黑宋简体" panose="02000000000000000000" pitchFamily="2" charset="-122"/>
            </a:endParaRPr>
          </a:p>
        </p:txBody>
      </p:sp>
      <p:grpSp>
        <p:nvGrpSpPr>
          <p:cNvPr id="36" name="组合 35"/>
          <p:cNvGrpSpPr/>
          <p:nvPr/>
        </p:nvGrpSpPr>
        <p:grpSpPr>
          <a:xfrm>
            <a:off x="2468955" y="1993977"/>
            <a:ext cx="4301614" cy="3363594"/>
            <a:chOff x="5067399" y="1896148"/>
            <a:chExt cx="5735485" cy="4484792"/>
          </a:xfrm>
        </p:grpSpPr>
        <p:sp>
          <p:nvSpPr>
            <p:cNvPr id="23" name="椭圆 22"/>
            <p:cNvSpPr/>
            <p:nvPr/>
          </p:nvSpPr>
          <p:spPr>
            <a:xfrm rot="18586713">
              <a:off x="5768430" y="4495939"/>
              <a:ext cx="882845" cy="2284907"/>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24" name="椭圆 23"/>
            <p:cNvSpPr/>
            <p:nvPr/>
          </p:nvSpPr>
          <p:spPr>
            <a:xfrm rot="4721587">
              <a:off x="8341367" y="3919422"/>
              <a:ext cx="1376896" cy="354613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22" name="椭圆 21"/>
            <p:cNvSpPr/>
            <p:nvPr/>
          </p:nvSpPr>
          <p:spPr>
            <a:xfrm rot="984720">
              <a:off x="5509293" y="1896148"/>
              <a:ext cx="1055282" cy="303934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grpSp>
      <p:grpSp>
        <p:nvGrpSpPr>
          <p:cNvPr id="21" name="组合 20"/>
          <p:cNvGrpSpPr/>
          <p:nvPr/>
        </p:nvGrpSpPr>
        <p:grpSpPr>
          <a:xfrm>
            <a:off x="102980" y="3188086"/>
            <a:ext cx="4165456" cy="2074769"/>
            <a:chOff x="137306" y="3107781"/>
            <a:chExt cx="5553942" cy="2766358"/>
          </a:xfrm>
        </p:grpSpPr>
        <p:sp>
          <p:nvSpPr>
            <p:cNvPr id="25" name="文本框 24"/>
            <p:cNvSpPr txBox="1"/>
            <p:nvPr/>
          </p:nvSpPr>
          <p:spPr>
            <a:xfrm>
              <a:off x="137306" y="4097317"/>
              <a:ext cx="2173844" cy="953452"/>
            </a:xfrm>
            <a:prstGeom prst="roundRect">
              <a:avLst/>
            </a:prstGeom>
            <a:noFill/>
            <a:ln>
              <a:solidFill>
                <a:srgbClr val="0C0CC6"/>
              </a:solidFill>
            </a:ln>
          </p:spPr>
          <p:txBody>
            <a:bodyPr wrap="none" rtlCol="0">
              <a:spAutoFit/>
            </a:bodyPr>
            <a:lstStyle/>
            <a:p>
              <a:pPr algn="ctr"/>
              <a:r>
                <a:rPr lang="zh-CN" altLang="en-US" dirty="0">
                  <a:solidFill>
                    <a:srgbClr val="C00000"/>
                  </a:solidFill>
                  <a:latin typeface="方正粗黑宋简体" panose="02000000000000000000" pitchFamily="2" charset="-122"/>
                  <a:ea typeface="方正粗黑宋简体" panose="02000000000000000000" pitchFamily="2" charset="-122"/>
                </a:rPr>
                <a:t>哲学家拿起了</a:t>
              </a:r>
              <a:endParaRPr lang="en-US" altLang="zh-CN" dirty="0">
                <a:solidFill>
                  <a:srgbClr val="C00000"/>
                </a:solidFill>
                <a:latin typeface="方正粗黑宋简体" panose="02000000000000000000" pitchFamily="2" charset="-122"/>
                <a:ea typeface="方正粗黑宋简体" panose="02000000000000000000" pitchFamily="2" charset="-122"/>
              </a:endParaRPr>
            </a:p>
            <a:p>
              <a:pPr algn="ctr"/>
              <a:r>
                <a:rPr lang="zh-CN" altLang="en-US" dirty="0">
                  <a:solidFill>
                    <a:srgbClr val="C00000"/>
                  </a:solidFill>
                  <a:latin typeface="方正粗黑宋简体" panose="02000000000000000000" pitchFamily="2" charset="-122"/>
                  <a:ea typeface="方正粗黑宋简体" panose="02000000000000000000" pitchFamily="2" charset="-122"/>
                </a:rPr>
                <a:t>身边的筷子</a:t>
              </a:r>
              <a:endParaRPr lang="zh-CN" altLang="en-US" dirty="0">
                <a:solidFill>
                  <a:srgbClr val="C00000"/>
                </a:solidFill>
                <a:latin typeface="方正粗黑宋简体" panose="02000000000000000000" pitchFamily="2" charset="-122"/>
                <a:ea typeface="方正粗黑宋简体" panose="02000000000000000000" pitchFamily="2" charset="-122"/>
              </a:endParaRPr>
            </a:p>
          </p:txBody>
        </p:sp>
        <p:cxnSp>
          <p:nvCxnSpPr>
            <p:cNvPr id="15" name="直接箭头连接符 14"/>
            <p:cNvCxnSpPr/>
            <p:nvPr/>
          </p:nvCxnSpPr>
          <p:spPr>
            <a:xfrm flipV="1">
              <a:off x="2279182" y="3107781"/>
              <a:ext cx="1381262" cy="1003133"/>
            </a:xfrm>
            <a:prstGeom prst="straightConnector1">
              <a:avLst/>
            </a:prstGeom>
            <a:ln w="57150">
              <a:solidFill>
                <a:srgbClr val="0C0CC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2279182" y="4533275"/>
              <a:ext cx="1263244" cy="0"/>
            </a:xfrm>
            <a:prstGeom prst="straightConnector1">
              <a:avLst/>
            </a:prstGeom>
            <a:ln w="57150">
              <a:solidFill>
                <a:srgbClr val="0C0CC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196968" y="5011500"/>
              <a:ext cx="3494280" cy="862639"/>
            </a:xfrm>
            <a:prstGeom prst="straightConnector1">
              <a:avLst/>
            </a:prstGeom>
            <a:ln w="57150">
              <a:solidFill>
                <a:srgbClr val="0C0CC6"/>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55366" y="452467"/>
            <a:ext cx="4276109" cy="380873"/>
          </a:xfrm>
        </p:spPr>
        <p:txBody>
          <a:bodyPr>
            <a:normAutofit lnSpcReduction="10000"/>
          </a:body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观测过程</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pic>
        <p:nvPicPr>
          <p:cNvPr id="4" name="哲学家进餐演示">
            <a:hlinkClick r:id="" action="ppaction://media"/>
          </p:cNvPr>
          <p:cNvPicPr>
            <a:picLocks noChangeAspect="1"/>
          </p:cNvPicPr>
          <p:nvPr>
            <a:videoFile r:link="rId1"/>
            <p:extLst>
              <p:ext uri="{DAA4B4D4-6D71-4841-9C94-3DE7FCFB9230}">
                <p14:media xmlns:p14="http://schemas.microsoft.com/office/powerpoint/2010/main" r:embed="rId2">
                  <p14:trim st="1820.000000" end="6752.000000"/>
                </p14:media>
              </p:ext>
            </p:extLst>
          </p:nvPr>
        </p:nvPicPr>
        <p:blipFill>
          <a:blip r:embed="rId3"/>
          <a:stretch>
            <a:fillRect/>
          </a:stretch>
        </p:blipFill>
        <p:spPr>
          <a:xfrm>
            <a:off x="607279" y="1492724"/>
            <a:ext cx="7759606" cy="4364778"/>
          </a:xfrm>
          <a:prstGeom prst="roundRect">
            <a:avLst/>
          </a:prstGeom>
          <a:ln w="44450">
            <a:solidFill>
              <a:srgbClr val="FFC000"/>
            </a:solidFill>
          </a:ln>
          <a:effectLst/>
          <a:scene3d>
            <a:camera prst="orthographicFront"/>
            <a:lightRig rig="balanced" dir="t"/>
          </a:scene3d>
          <a:sp3d prstMaterial="plastic">
            <a:bevelT/>
            <a:contourClr>
              <a:srgbClr val="FFFFFF"/>
            </a:contourClr>
          </a:sp3d>
        </p:spPr>
      </p:pic>
      <p:sp>
        <p:nvSpPr>
          <p:cNvPr id="2" name="文本框 1"/>
          <p:cNvSpPr txBox="1"/>
          <p:nvPr/>
        </p:nvSpPr>
        <p:spPr>
          <a:xfrm>
            <a:off x="7054985" y="3504000"/>
            <a:ext cx="124028" cy="253916"/>
          </a:xfrm>
          <a:prstGeom prst="rect">
            <a:avLst/>
          </a:prstGeom>
          <a:solidFill>
            <a:schemeClr val="bg1"/>
          </a:solidFill>
        </p:spPr>
        <p:txBody>
          <a:bodyPr wrap="square" lIns="0" rtlCol="0">
            <a:spAutoFit/>
          </a:bodyPr>
          <a:lstStyle/>
          <a:p>
            <a:r>
              <a:rPr lang="en-US" altLang="zh-CN" sz="1050" dirty="0"/>
              <a:t>1</a:t>
            </a:r>
            <a:endParaRPr lang="zh-CN" altLang="en-US" sz="1050" dirty="0"/>
          </a:p>
        </p:txBody>
      </p:sp>
      <p:sp>
        <p:nvSpPr>
          <p:cNvPr id="7" name="文本框 6"/>
          <p:cNvSpPr txBox="1"/>
          <p:nvPr/>
        </p:nvSpPr>
        <p:spPr>
          <a:xfrm>
            <a:off x="4807447" y="1624064"/>
            <a:ext cx="124028" cy="253916"/>
          </a:xfrm>
          <a:prstGeom prst="rect">
            <a:avLst/>
          </a:prstGeom>
          <a:solidFill>
            <a:schemeClr val="bg1"/>
          </a:solidFill>
        </p:spPr>
        <p:txBody>
          <a:bodyPr wrap="square" lIns="0" rtlCol="0">
            <a:spAutoFit/>
          </a:bodyPr>
          <a:lstStyle/>
          <a:p>
            <a:r>
              <a:rPr lang="en-US" altLang="zh-CN" sz="1050" dirty="0"/>
              <a:t>0</a:t>
            </a:r>
            <a:endParaRPr lang="zh-CN" altLang="en-US" sz="1050" dirty="0"/>
          </a:p>
        </p:txBody>
      </p:sp>
      <p:sp>
        <p:nvSpPr>
          <p:cNvPr id="8" name="文本框 7"/>
          <p:cNvSpPr txBox="1"/>
          <p:nvPr/>
        </p:nvSpPr>
        <p:spPr>
          <a:xfrm>
            <a:off x="6542729" y="2005560"/>
            <a:ext cx="124028" cy="253916"/>
          </a:xfrm>
          <a:prstGeom prst="rect">
            <a:avLst/>
          </a:prstGeom>
          <a:solidFill>
            <a:schemeClr val="bg1"/>
          </a:solidFill>
        </p:spPr>
        <p:txBody>
          <a:bodyPr wrap="square" lIns="0" rtlCol="0">
            <a:spAutoFit/>
          </a:bodyPr>
          <a:lstStyle/>
          <a:p>
            <a:r>
              <a:rPr lang="en-US" altLang="zh-CN" sz="1050" dirty="0"/>
              <a:t>1</a:t>
            </a:r>
            <a:endParaRPr lang="zh-CN" altLang="en-US" sz="1050" dirty="0"/>
          </a:p>
        </p:txBody>
      </p:sp>
      <p:sp>
        <p:nvSpPr>
          <p:cNvPr id="9" name="文本框 8"/>
          <p:cNvSpPr txBox="1"/>
          <p:nvPr/>
        </p:nvSpPr>
        <p:spPr>
          <a:xfrm>
            <a:off x="6542729" y="4632609"/>
            <a:ext cx="124028" cy="207749"/>
          </a:xfrm>
          <a:prstGeom prst="rect">
            <a:avLst/>
          </a:prstGeom>
          <a:solidFill>
            <a:schemeClr val="bg1"/>
          </a:solidFill>
        </p:spPr>
        <p:txBody>
          <a:bodyPr wrap="square" lIns="0" tIns="0" rtlCol="0">
            <a:spAutoFit/>
          </a:bodyPr>
          <a:lstStyle/>
          <a:p>
            <a:r>
              <a:rPr lang="en-US" altLang="zh-CN" sz="1050" dirty="0"/>
              <a:t>2</a:t>
            </a:r>
            <a:endParaRPr lang="zh-CN" altLang="en-US" sz="1050" dirty="0"/>
          </a:p>
        </p:txBody>
      </p:sp>
      <p:sp>
        <p:nvSpPr>
          <p:cNvPr id="10" name="文本框 9"/>
          <p:cNvSpPr txBox="1"/>
          <p:nvPr/>
        </p:nvSpPr>
        <p:spPr>
          <a:xfrm>
            <a:off x="5712035" y="5354769"/>
            <a:ext cx="124028" cy="253916"/>
          </a:xfrm>
          <a:prstGeom prst="rect">
            <a:avLst/>
          </a:prstGeom>
          <a:solidFill>
            <a:schemeClr val="bg1"/>
          </a:solidFill>
        </p:spPr>
        <p:txBody>
          <a:bodyPr wrap="square" lIns="0" rtlCol="0">
            <a:spAutoFit/>
          </a:bodyPr>
          <a:lstStyle/>
          <a:p>
            <a:r>
              <a:rPr lang="en-US" altLang="zh-CN" sz="1050" dirty="0"/>
              <a:t>2</a:t>
            </a:r>
            <a:endParaRPr lang="zh-CN" altLang="en-US" sz="1050" dirty="0"/>
          </a:p>
        </p:txBody>
      </p:sp>
      <p:sp>
        <p:nvSpPr>
          <p:cNvPr id="11" name="文本框 10"/>
          <p:cNvSpPr txBox="1"/>
          <p:nvPr/>
        </p:nvSpPr>
        <p:spPr>
          <a:xfrm>
            <a:off x="4807447" y="5015953"/>
            <a:ext cx="124028" cy="207749"/>
          </a:xfrm>
          <a:prstGeom prst="rect">
            <a:avLst/>
          </a:prstGeom>
          <a:solidFill>
            <a:schemeClr val="bg1"/>
          </a:solidFill>
        </p:spPr>
        <p:txBody>
          <a:bodyPr wrap="square" lIns="0" tIns="0" rtlCol="0">
            <a:spAutoFit/>
          </a:bodyPr>
          <a:lstStyle/>
          <a:p>
            <a:r>
              <a:rPr lang="en-US" altLang="zh-CN" sz="1050" dirty="0"/>
              <a:t>3</a:t>
            </a:r>
            <a:endParaRPr lang="zh-CN" altLang="en-US" sz="1050" dirty="0"/>
          </a:p>
        </p:txBody>
      </p:sp>
      <p:sp>
        <p:nvSpPr>
          <p:cNvPr id="12" name="文本框 11"/>
          <p:cNvSpPr txBox="1"/>
          <p:nvPr/>
        </p:nvSpPr>
        <p:spPr>
          <a:xfrm>
            <a:off x="3844062" y="5355257"/>
            <a:ext cx="124028" cy="253916"/>
          </a:xfrm>
          <a:prstGeom prst="rect">
            <a:avLst/>
          </a:prstGeom>
          <a:solidFill>
            <a:schemeClr val="bg1"/>
          </a:solidFill>
        </p:spPr>
        <p:txBody>
          <a:bodyPr wrap="square" lIns="0" rtlCol="0">
            <a:spAutoFit/>
          </a:bodyPr>
          <a:lstStyle/>
          <a:p>
            <a:r>
              <a:rPr lang="en-US" altLang="zh-CN" sz="1050" dirty="0"/>
              <a:t>3</a:t>
            </a:r>
            <a:endParaRPr lang="zh-CN" altLang="en-US" sz="1050" dirty="0"/>
          </a:p>
        </p:txBody>
      </p:sp>
      <p:sp>
        <p:nvSpPr>
          <p:cNvPr id="14" name="文本框 13"/>
          <p:cNvSpPr txBox="1"/>
          <p:nvPr/>
        </p:nvSpPr>
        <p:spPr>
          <a:xfrm>
            <a:off x="3122635" y="4632609"/>
            <a:ext cx="124028" cy="207749"/>
          </a:xfrm>
          <a:prstGeom prst="rect">
            <a:avLst/>
          </a:prstGeom>
          <a:solidFill>
            <a:schemeClr val="bg1"/>
          </a:solidFill>
        </p:spPr>
        <p:txBody>
          <a:bodyPr wrap="square" lIns="0" tIns="0" rtlCol="0">
            <a:spAutoFit/>
          </a:bodyPr>
          <a:lstStyle/>
          <a:p>
            <a:r>
              <a:rPr lang="en-US" altLang="zh-CN" sz="1050" dirty="0"/>
              <a:t>4</a:t>
            </a:r>
            <a:endParaRPr lang="zh-CN" altLang="en-US" sz="1050" dirty="0"/>
          </a:p>
        </p:txBody>
      </p:sp>
      <p:sp>
        <p:nvSpPr>
          <p:cNvPr id="15" name="文本框 14"/>
          <p:cNvSpPr txBox="1"/>
          <p:nvPr/>
        </p:nvSpPr>
        <p:spPr>
          <a:xfrm>
            <a:off x="2621306" y="3521313"/>
            <a:ext cx="34289" cy="207749"/>
          </a:xfrm>
          <a:prstGeom prst="rect">
            <a:avLst/>
          </a:prstGeom>
          <a:solidFill>
            <a:schemeClr val="bg1"/>
          </a:solidFill>
        </p:spPr>
        <p:txBody>
          <a:bodyPr wrap="square" lIns="0" tIns="0" rIns="0" rtlCol="0">
            <a:spAutoFit/>
          </a:bodyPr>
          <a:lstStyle/>
          <a:p>
            <a:r>
              <a:rPr lang="en-US" altLang="zh-CN" sz="1050" dirty="0"/>
              <a:t>4</a:t>
            </a:r>
            <a:endParaRPr lang="zh-CN" altLang="en-US" sz="1050" dirty="0"/>
          </a:p>
        </p:txBody>
      </p:sp>
      <p:sp>
        <p:nvSpPr>
          <p:cNvPr id="16" name="文本框 15"/>
          <p:cNvSpPr txBox="1"/>
          <p:nvPr/>
        </p:nvSpPr>
        <p:spPr>
          <a:xfrm>
            <a:off x="3322614" y="2038071"/>
            <a:ext cx="124028" cy="207749"/>
          </a:xfrm>
          <a:prstGeom prst="rect">
            <a:avLst/>
          </a:prstGeom>
          <a:solidFill>
            <a:schemeClr val="bg1"/>
          </a:solidFill>
        </p:spPr>
        <p:txBody>
          <a:bodyPr wrap="square" lIns="0" tIns="0" rtlCol="0">
            <a:spAutoFit/>
          </a:bodyPr>
          <a:lstStyle/>
          <a:p>
            <a:r>
              <a:rPr lang="en-US" altLang="zh-CN" sz="1050" dirty="0"/>
              <a:t>0</a:t>
            </a:r>
            <a:endParaRPr lang="zh-CN" altLang="en-US" sz="1050"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07279" y="409330"/>
            <a:ext cx="4276109" cy="380873"/>
          </a:xfrm>
        </p:spPr>
        <p:txBody>
          <a:bodyPr>
            <a:normAutofit lnSpcReduction="10000"/>
          </a:body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怎么解决？</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sp>
        <p:nvSpPr>
          <p:cNvPr id="12" name="矩形 11"/>
          <p:cNvSpPr/>
          <p:nvPr/>
        </p:nvSpPr>
        <p:spPr>
          <a:xfrm>
            <a:off x="264379" y="1739983"/>
            <a:ext cx="2618522" cy="540276"/>
          </a:xfrm>
          <a:prstGeom prst="rect">
            <a:avLst/>
          </a:prstGeom>
        </p:spPr>
        <p:txBody>
          <a:bodyPr wrap="square">
            <a:spAutoFit/>
          </a:bodyPr>
          <a:lstStyle/>
          <a:p>
            <a:pPr marL="228600" algn="just">
              <a:lnSpc>
                <a:spcPct val="125000"/>
              </a:lnSpc>
            </a:pPr>
            <a:r>
              <a:rPr lang="zh-CN" altLang="en-US" sz="2700" b="1" kern="100" dirty="0">
                <a:solidFill>
                  <a:srgbClr val="C00000"/>
                </a:solidFill>
                <a:latin typeface="楷体" panose="02010609060101010101" pitchFamily="49" charset="-122"/>
                <a:ea typeface="楷体" panose="02010609060101010101" pitchFamily="49" charset="-122"/>
                <a:cs typeface="Times New Roman" panose="02020603050405020304" pitchFamily="18" charset="0"/>
              </a:rPr>
              <a:t>思考问题</a:t>
            </a:r>
            <a:r>
              <a:rPr lang="en-US" altLang="zh-CN" sz="2700" b="1" kern="100" dirty="0">
                <a:solidFill>
                  <a:srgbClr val="C00000"/>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700" b="1" kern="100" dirty="0">
                <a:solidFill>
                  <a:srgbClr val="C00000"/>
                </a:solidFill>
                <a:latin typeface="楷体" panose="02010609060101010101" pitchFamily="49" charset="-122"/>
                <a:ea typeface="楷体" panose="02010609060101010101" pitchFamily="49" charset="-122"/>
                <a:cs typeface="Times New Roman" panose="02020603050405020304" pitchFamily="18" charset="0"/>
              </a:rPr>
              <a:t>：</a:t>
            </a:r>
            <a:endParaRPr lang="zh-CN" altLang="zh-CN" sz="2700" b="1" kern="100"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 name="文本框 1"/>
          <p:cNvSpPr txBox="1"/>
          <p:nvPr/>
        </p:nvSpPr>
        <p:spPr>
          <a:xfrm>
            <a:off x="341179" y="2642859"/>
            <a:ext cx="5083444" cy="1503040"/>
          </a:xfrm>
          <a:prstGeom prst="rect">
            <a:avLst/>
          </a:prstGeom>
          <a:solidFill>
            <a:srgbClr val="0C0CC6"/>
          </a:solidFill>
        </p:spPr>
        <p:txBody>
          <a:bodyPr wrap="none" rtlCol="0">
            <a:spAutoFit/>
          </a:bodyPr>
          <a:lstStyle/>
          <a:p>
            <a:pPr algn="ctr">
              <a:lnSpc>
                <a:spcPct val="150000"/>
              </a:lnSpc>
            </a:pPr>
            <a:r>
              <a:rPr lang="zh-CN" altLang="en-US" sz="2100" dirty="0">
                <a:solidFill>
                  <a:srgbClr val="FFFF00"/>
                </a:solidFill>
                <a:latin typeface="方正粗黑宋简体" panose="02000000000000000000" pitchFamily="2" charset="-122"/>
                <a:ea typeface="方正粗黑宋简体" panose="02000000000000000000" pitchFamily="2" charset="-122"/>
              </a:rPr>
              <a:t>将每个哲学家的活动抽象成一个进程，</a:t>
            </a:r>
            <a:endParaRPr lang="en-US" altLang="zh-CN" sz="2100" dirty="0">
              <a:solidFill>
                <a:srgbClr val="FFFF00"/>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2100" dirty="0">
                <a:solidFill>
                  <a:srgbClr val="FFFF00"/>
                </a:solidFill>
                <a:latin typeface="方正粗黑宋简体" panose="02000000000000000000" pitchFamily="2" charset="-122"/>
                <a:ea typeface="方正粗黑宋简体" panose="02000000000000000000" pitchFamily="2" charset="-122"/>
              </a:rPr>
              <a:t>编写伪代码，使用信号量实现哲学家</a:t>
            </a:r>
            <a:endParaRPr lang="en-US" altLang="zh-CN" sz="2100" dirty="0">
              <a:solidFill>
                <a:srgbClr val="FFFF00"/>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2100" dirty="0">
                <a:solidFill>
                  <a:srgbClr val="FFFF00"/>
                </a:solidFill>
                <a:latin typeface="方正粗黑宋简体" panose="02000000000000000000" pitchFamily="2" charset="-122"/>
                <a:ea typeface="方正粗黑宋简体" panose="02000000000000000000" pitchFamily="2" charset="-122"/>
              </a:rPr>
              <a:t>“思考</a:t>
            </a:r>
            <a:r>
              <a:rPr lang="en-US" altLang="zh-CN" sz="2100" dirty="0">
                <a:solidFill>
                  <a:srgbClr val="FFFF00"/>
                </a:solidFill>
                <a:latin typeface="方正粗黑宋简体" panose="02000000000000000000" pitchFamily="2" charset="-122"/>
                <a:ea typeface="方正粗黑宋简体" panose="02000000000000000000" pitchFamily="2" charset="-122"/>
              </a:rPr>
              <a:t>-</a:t>
            </a:r>
            <a:r>
              <a:rPr lang="zh-CN" altLang="en-US" sz="2100" dirty="0">
                <a:solidFill>
                  <a:srgbClr val="FFFF00"/>
                </a:solidFill>
                <a:latin typeface="方正粗黑宋简体" panose="02000000000000000000" pitchFamily="2" charset="-122"/>
                <a:ea typeface="方正粗黑宋简体" panose="02000000000000000000" pitchFamily="2" charset="-122"/>
              </a:rPr>
              <a:t>吃面</a:t>
            </a:r>
            <a:r>
              <a:rPr lang="en-US" altLang="zh-CN" sz="2100" dirty="0">
                <a:solidFill>
                  <a:srgbClr val="FFFF00"/>
                </a:solidFill>
                <a:latin typeface="方正粗黑宋简体" panose="02000000000000000000" pitchFamily="2" charset="-122"/>
                <a:ea typeface="方正粗黑宋简体" panose="02000000000000000000" pitchFamily="2" charset="-122"/>
              </a:rPr>
              <a:t>-</a:t>
            </a:r>
            <a:r>
              <a:rPr lang="zh-CN" altLang="en-US" sz="2100" dirty="0">
                <a:solidFill>
                  <a:srgbClr val="FFFF00"/>
                </a:solidFill>
                <a:latin typeface="方正粗黑宋简体" panose="02000000000000000000" pitchFamily="2" charset="-122"/>
                <a:ea typeface="方正粗黑宋简体" panose="02000000000000000000" pitchFamily="2" charset="-122"/>
              </a:rPr>
              <a:t>思考”的无限循环过程控制</a:t>
            </a:r>
            <a:endParaRPr lang="zh-CN" altLang="en-US" sz="2100" dirty="0">
              <a:solidFill>
                <a:srgbClr val="FFFF00"/>
              </a:solidFill>
              <a:latin typeface="方正粗黑宋简体" panose="02000000000000000000" pitchFamily="2" charset="-122"/>
              <a:ea typeface="方正粗黑宋简体" panose="02000000000000000000" pitchFamily="2" charset="-122"/>
            </a:endParaRPr>
          </a:p>
        </p:txBody>
      </p:sp>
      <p:pic>
        <p:nvPicPr>
          <p:cNvPr id="6" name="图片 5"/>
          <p:cNvPicPr>
            <a:picLocks noChangeAspect="1"/>
          </p:cNvPicPr>
          <p:nvPr/>
        </p:nvPicPr>
        <p:blipFill>
          <a:blip r:embed="rId1"/>
          <a:stretch>
            <a:fillRect/>
          </a:stretch>
        </p:blipFill>
        <p:spPr>
          <a:xfrm>
            <a:off x="6128934" y="1739983"/>
            <a:ext cx="360767" cy="526120"/>
          </a:xfrm>
          <a:prstGeom prst="rect">
            <a:avLst/>
          </a:prstGeom>
          <a:ln w="15875">
            <a:solidFill>
              <a:srgbClr val="0C0CC6"/>
            </a:solidFill>
          </a:ln>
        </p:spPr>
      </p:pic>
      <p:sp>
        <p:nvSpPr>
          <p:cNvPr id="7" name="文本框 6"/>
          <p:cNvSpPr txBox="1"/>
          <p:nvPr/>
        </p:nvSpPr>
        <p:spPr>
          <a:xfrm>
            <a:off x="6616701" y="1928498"/>
            <a:ext cx="79701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P0~P4</a:t>
            </a: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5761002" y="2328605"/>
            <a:ext cx="2773399" cy="2950616"/>
          </a:xfrm>
          <a:prstGeom prst="rect">
            <a:avLst/>
          </a:prstGeom>
          <a:noFill/>
          <a:ln>
            <a:solidFill>
              <a:srgbClr val="C00000"/>
            </a:solidFill>
          </a:ln>
        </p:spPr>
        <p:txBody>
          <a:bodyPr wrap="square">
            <a:spAutoFit/>
          </a:bodyPr>
          <a:lstStyle/>
          <a:p>
            <a:pPr marL="228600" algn="just">
              <a:lnSpc>
                <a:spcPct val="125000"/>
              </a:lnSpc>
            </a:pPr>
            <a:r>
              <a:rPr lang="en-US" altLang="zh-CN" b="1" kern="100" dirty="0">
                <a:solidFill>
                  <a:srgbClr val="0C0CC6"/>
                </a:solidFill>
                <a:latin typeface="Times New Roman" panose="02020603050405020304" pitchFamily="18" charset="0"/>
                <a:cs typeface="Times New Roman" panose="02020603050405020304" pitchFamily="18" charset="0"/>
              </a:rPr>
              <a:t>P</a:t>
            </a:r>
            <a:r>
              <a:rPr lang="en-US" altLang="zh-CN" b="1" kern="100" baseline="-25000" dirty="0">
                <a:solidFill>
                  <a:srgbClr val="0C0CC6"/>
                </a:solidFill>
                <a:latin typeface="Times New Roman" panose="02020603050405020304" pitchFamily="18" charset="0"/>
                <a:cs typeface="Times New Roman" panose="02020603050405020304" pitchFamily="18" charset="0"/>
              </a:rPr>
              <a:t>i</a:t>
            </a:r>
            <a:r>
              <a:rPr lang="en-US" altLang="zh-CN" b="1" kern="100" dirty="0">
                <a:solidFill>
                  <a:srgbClr val="0C0CC6"/>
                </a:solidFill>
                <a:latin typeface="Times New Roman" panose="02020603050405020304" pitchFamily="18" charset="0"/>
                <a:cs typeface="Times New Roman" panose="02020603050405020304" pitchFamily="18" charset="0"/>
              </a:rPr>
              <a:t>(  )</a:t>
            </a:r>
            <a:endParaRPr lang="zh-CN" altLang="zh-CN" b="1" kern="100" dirty="0">
              <a:solidFill>
                <a:srgbClr val="0C0CC6"/>
              </a:solidFill>
              <a:latin typeface="Calibri" panose="020F0502020204030204" pitchFamily="34" charset="0"/>
              <a:cs typeface="Times New Roman" panose="02020603050405020304" pitchFamily="18" charset="0"/>
            </a:endParaRPr>
          </a:p>
          <a:p>
            <a:pPr marL="228600" algn="just">
              <a:lnSpc>
                <a:spcPct val="125000"/>
              </a:lnSpc>
            </a:pPr>
            <a:r>
              <a:rPr lang="en-US" altLang="zh-CN" b="1" kern="100" dirty="0">
                <a:solidFill>
                  <a:srgbClr val="0C0CC6"/>
                </a:solidFill>
                <a:latin typeface="Times New Roman" panose="02020603050405020304" pitchFamily="18" charset="0"/>
                <a:cs typeface="Times New Roman" panose="02020603050405020304" pitchFamily="18" charset="0"/>
              </a:rPr>
              <a:t>{</a:t>
            </a:r>
            <a:endParaRPr lang="en-US" altLang="zh-CN" b="1" kern="100" dirty="0">
              <a:solidFill>
                <a:srgbClr val="0C0CC6"/>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b="1" kern="100" dirty="0">
                <a:solidFill>
                  <a:srgbClr val="0C0CC6"/>
                </a:solidFill>
                <a:latin typeface="Times New Roman" panose="02020603050405020304" pitchFamily="18" charset="0"/>
                <a:cs typeface="Times New Roman" panose="02020603050405020304" pitchFamily="18" charset="0"/>
              </a:rPr>
              <a:t>    </a:t>
            </a:r>
            <a:r>
              <a:rPr lang="en-US" altLang="zh-CN" b="1" kern="100" dirty="0" err="1">
                <a:solidFill>
                  <a:srgbClr val="0C0CC6"/>
                </a:solidFill>
                <a:latin typeface="Times New Roman" panose="02020603050405020304" pitchFamily="18" charset="0"/>
                <a:cs typeface="Times New Roman" panose="02020603050405020304" pitchFamily="18" charset="0"/>
              </a:rPr>
              <a:t>int</a:t>
            </a:r>
            <a:r>
              <a:rPr lang="en-US" altLang="zh-CN" b="1" kern="100" dirty="0">
                <a:solidFill>
                  <a:srgbClr val="0C0CC6"/>
                </a:solidFill>
                <a:latin typeface="Times New Roman" panose="02020603050405020304" pitchFamily="18" charset="0"/>
                <a:cs typeface="Times New Roman" panose="02020603050405020304" pitchFamily="18" charset="0"/>
              </a:rPr>
              <a:t> </a:t>
            </a:r>
            <a:r>
              <a:rPr lang="en-US" altLang="zh-CN" b="1" kern="100" dirty="0" err="1">
                <a:solidFill>
                  <a:srgbClr val="0C0CC6"/>
                </a:solidFill>
                <a:latin typeface="Times New Roman" panose="02020603050405020304" pitchFamily="18" charset="0"/>
                <a:cs typeface="Times New Roman" panose="02020603050405020304" pitchFamily="18" charset="0"/>
              </a:rPr>
              <a:t>i</a:t>
            </a:r>
            <a:r>
              <a:rPr lang="en-US" altLang="zh-CN" b="1" kern="100" dirty="0">
                <a:solidFill>
                  <a:srgbClr val="0C0CC6"/>
                </a:solidFill>
                <a:latin typeface="Times New Roman" panose="02020603050405020304" pitchFamily="18" charset="0"/>
                <a:cs typeface="Times New Roman" panose="02020603050405020304" pitchFamily="18" charset="0"/>
              </a:rPr>
              <a:t>;</a:t>
            </a:r>
            <a:endParaRPr lang="zh-CN" altLang="zh-CN" b="1" kern="100" dirty="0">
              <a:solidFill>
                <a:srgbClr val="0C0CC6"/>
              </a:solidFill>
              <a:latin typeface="Calibri" panose="020F0502020204030204" pitchFamily="34" charset="0"/>
              <a:cs typeface="Times New Roman" panose="02020603050405020304" pitchFamily="18" charset="0"/>
            </a:endParaRPr>
          </a:p>
          <a:p>
            <a:pPr marL="228600" algn="just">
              <a:lnSpc>
                <a:spcPct val="125000"/>
              </a:lnSpc>
            </a:pPr>
            <a:r>
              <a:rPr lang="en-US" altLang="zh-CN" b="1" kern="100" dirty="0">
                <a:solidFill>
                  <a:srgbClr val="0C0CC6"/>
                </a:solidFill>
                <a:latin typeface="Times New Roman" panose="02020603050405020304" pitchFamily="18" charset="0"/>
                <a:cs typeface="Times New Roman" panose="02020603050405020304" pitchFamily="18" charset="0"/>
              </a:rPr>
              <a:t>    while(true)</a:t>
            </a:r>
            <a:endParaRPr lang="zh-CN" altLang="zh-CN" b="1" kern="100" dirty="0">
              <a:solidFill>
                <a:srgbClr val="0C0CC6"/>
              </a:solidFill>
              <a:latin typeface="Calibri" panose="020F0502020204030204" pitchFamily="34" charset="0"/>
              <a:cs typeface="Times New Roman" panose="02020603050405020304" pitchFamily="18" charset="0"/>
            </a:endParaRPr>
          </a:p>
          <a:p>
            <a:pPr marL="228600" algn="just">
              <a:lnSpc>
                <a:spcPct val="125000"/>
              </a:lnSpc>
            </a:pPr>
            <a:r>
              <a:rPr lang="en-US" altLang="zh-CN" b="1" kern="100" dirty="0">
                <a:solidFill>
                  <a:srgbClr val="0C0CC6"/>
                </a:solidFill>
                <a:latin typeface="Times New Roman" panose="02020603050405020304" pitchFamily="18" charset="0"/>
                <a:cs typeface="Times New Roman" panose="02020603050405020304" pitchFamily="18" charset="0"/>
              </a:rPr>
              <a:t>    {</a:t>
            </a:r>
            <a:endParaRPr lang="en-US" altLang="zh-CN" b="1" kern="100" dirty="0">
              <a:solidFill>
                <a:srgbClr val="0C0CC6"/>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sz="2100" b="1" kern="100" dirty="0">
                <a:solidFill>
                  <a:srgbClr val="C00000"/>
                </a:solidFill>
                <a:latin typeface="方正粗黑宋简体" panose="02000000000000000000" pitchFamily="2" charset="-122"/>
                <a:ea typeface="方正粗黑宋简体" panose="02000000000000000000" pitchFamily="2" charset="-122"/>
                <a:cs typeface="Times New Roman" panose="02020603050405020304" pitchFamily="18" charset="0"/>
              </a:rPr>
              <a:t>     </a:t>
            </a:r>
            <a:r>
              <a:rPr lang="en-US" altLang="zh-CN" sz="2400" b="1" kern="100" dirty="0">
                <a:solidFill>
                  <a:srgbClr val="C00000"/>
                </a:solidFill>
                <a:latin typeface="方正粗黑宋简体" panose="02000000000000000000" pitchFamily="2" charset="-122"/>
                <a:ea typeface="方正粗黑宋简体" panose="02000000000000000000" pitchFamily="2" charset="-122"/>
                <a:cs typeface="Times New Roman" panose="02020603050405020304" pitchFamily="18" charset="0"/>
              </a:rPr>
              <a:t>???????????</a:t>
            </a:r>
            <a:endParaRPr lang="en-US" altLang="zh-CN" sz="2400" b="1" kern="100" dirty="0">
              <a:solidFill>
                <a:srgbClr val="C00000"/>
              </a:solidFill>
              <a:latin typeface="方正粗黑宋简体" panose="02000000000000000000" pitchFamily="2" charset="-122"/>
              <a:ea typeface="方正粗黑宋简体" panose="02000000000000000000" pitchFamily="2" charset="-122"/>
              <a:cs typeface="Times New Roman" panose="02020603050405020304" pitchFamily="18" charset="0"/>
            </a:endParaRPr>
          </a:p>
          <a:p>
            <a:pPr marL="228600" algn="just">
              <a:lnSpc>
                <a:spcPct val="125000"/>
              </a:lnSpc>
            </a:pPr>
            <a:r>
              <a:rPr lang="en-US" altLang="zh-CN" b="1" kern="100" dirty="0">
                <a:solidFill>
                  <a:srgbClr val="0C0CC6"/>
                </a:solidFill>
                <a:latin typeface="Times New Roman" panose="02020603050405020304" pitchFamily="18" charset="0"/>
                <a:cs typeface="Times New Roman" panose="02020603050405020304" pitchFamily="18" charset="0"/>
              </a:rPr>
              <a:t>     }</a:t>
            </a:r>
            <a:endParaRPr lang="en-US" altLang="zh-CN" b="1" kern="100" dirty="0">
              <a:solidFill>
                <a:srgbClr val="0C0CC6"/>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b="1" kern="100" dirty="0">
                <a:solidFill>
                  <a:srgbClr val="0C0CC6"/>
                </a:solidFill>
                <a:latin typeface="Times New Roman" panose="02020603050405020304" pitchFamily="18" charset="0"/>
                <a:cs typeface="Times New Roman" panose="02020603050405020304" pitchFamily="18" charset="0"/>
              </a:rPr>
              <a:t>}</a:t>
            </a:r>
            <a:endParaRPr lang="zh-CN" altLang="zh-CN" b="1" kern="100" dirty="0">
              <a:solidFill>
                <a:srgbClr val="0C0CC6"/>
              </a:solidFill>
              <a:latin typeface="Calibri" panose="020F0502020204030204" pitchFamily="34" charset="0"/>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607279" y="409330"/>
            <a:ext cx="4276109" cy="380873"/>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知识搭建</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grpSp>
        <p:nvGrpSpPr>
          <p:cNvPr id="3" name="组合 2"/>
          <p:cNvGrpSpPr/>
          <p:nvPr/>
        </p:nvGrpSpPr>
        <p:grpSpPr>
          <a:xfrm>
            <a:off x="252384" y="2194200"/>
            <a:ext cx="2896903" cy="996964"/>
            <a:chOff x="432866" y="1819190"/>
            <a:chExt cx="3862537" cy="1329286"/>
          </a:xfrm>
        </p:grpSpPr>
        <p:sp>
          <p:nvSpPr>
            <p:cNvPr id="16" name="文本框 15"/>
            <p:cNvSpPr txBox="1"/>
            <p:nvPr>
              <p:custDataLst>
                <p:tags r:id="rId1"/>
              </p:custDataLst>
            </p:nvPr>
          </p:nvSpPr>
          <p:spPr>
            <a:xfrm>
              <a:off x="432866" y="1819190"/>
              <a:ext cx="384048" cy="1231107"/>
            </a:xfrm>
            <a:prstGeom prst="rect">
              <a:avLst/>
            </a:prstGeom>
            <a:solidFill>
              <a:srgbClr val="0C0CC6"/>
            </a:solidFill>
          </p:spPr>
          <p:txBody>
            <a:bodyPr wrap="square" rtlCol="0">
              <a:spAutoFit/>
            </a:bodyPr>
            <a:lstStyle/>
            <a:p>
              <a:r>
                <a:rPr lang="zh-CN" altLang="en-US" sz="1350" dirty="0">
                  <a:solidFill>
                    <a:srgbClr val="FFFF66"/>
                  </a:solidFill>
                  <a:latin typeface="方正粗黑宋简体" panose="02000000000000000000" pitchFamily="2" charset="-122"/>
                  <a:ea typeface="方正粗黑宋简体" panose="02000000000000000000" pitchFamily="2" charset="-122"/>
                </a:rPr>
                <a:t>进餐规则</a:t>
              </a:r>
              <a:endParaRPr lang="zh-CN" altLang="en-US" sz="1350" dirty="0">
                <a:solidFill>
                  <a:srgbClr val="FFFF66"/>
                </a:solidFill>
                <a:latin typeface="方正粗黑宋简体" panose="02000000000000000000" pitchFamily="2" charset="-122"/>
                <a:ea typeface="方正粗黑宋简体" panose="02000000000000000000" pitchFamily="2" charset="-122"/>
              </a:endParaRPr>
            </a:p>
          </p:txBody>
        </p:sp>
        <p:sp>
          <p:nvSpPr>
            <p:cNvPr id="2" name="文本框 1"/>
            <p:cNvSpPr txBox="1"/>
            <p:nvPr>
              <p:custDataLst>
                <p:tags r:id="rId2"/>
              </p:custDataLst>
            </p:nvPr>
          </p:nvSpPr>
          <p:spPr>
            <a:xfrm>
              <a:off x="970989" y="1819190"/>
              <a:ext cx="3324414" cy="1329286"/>
            </a:xfrm>
            <a:prstGeom prst="rect">
              <a:avLst/>
            </a:prstGeom>
            <a:noFill/>
            <a:ln w="31750">
              <a:solidFill>
                <a:srgbClr val="0C0CC6"/>
              </a:solidFill>
            </a:ln>
          </p:spPr>
          <p:txBody>
            <a:bodyPr wrap="none" tIns="108000" bIns="81000" rtlCol="0">
              <a:spAutoFit/>
            </a:bodyPr>
            <a:lstStyle/>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哲学家“思考</a:t>
              </a:r>
              <a:r>
                <a:rPr lang="en-US" altLang="zh-CN" sz="1200" dirty="0">
                  <a:latin typeface="方正粗黑宋简体" panose="02000000000000000000" pitchFamily="2" charset="-122"/>
                  <a:ea typeface="方正粗黑宋简体" panose="02000000000000000000" pitchFamily="2" charset="-122"/>
                </a:rPr>
                <a:t>-</a:t>
              </a:r>
              <a:r>
                <a:rPr lang="zh-CN" altLang="en-US" sz="1200" dirty="0">
                  <a:latin typeface="方正粗黑宋简体" panose="02000000000000000000" pitchFamily="2" charset="-122"/>
                  <a:ea typeface="方正粗黑宋简体" panose="02000000000000000000" pitchFamily="2" charset="-122"/>
                </a:rPr>
                <a:t>吃面”交替进行</a:t>
              </a:r>
              <a:endParaRPr lang="en-US" altLang="zh-CN" sz="1200" dirty="0">
                <a:latin typeface="方正粗黑宋简体" panose="02000000000000000000" pitchFamily="2" charset="-122"/>
                <a:ea typeface="方正粗黑宋简体" panose="02000000000000000000" pitchFamily="2" charset="-122"/>
              </a:endParaRPr>
            </a:p>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只有拿起</a:t>
              </a:r>
              <a:r>
                <a:rPr lang="en-US" altLang="zh-CN" sz="1200" dirty="0">
                  <a:latin typeface="方正粗黑宋简体" panose="02000000000000000000" pitchFamily="2" charset="-122"/>
                  <a:ea typeface="方正粗黑宋简体" panose="02000000000000000000" pitchFamily="2" charset="-122"/>
                </a:rPr>
                <a:t>2</a:t>
              </a:r>
              <a:r>
                <a:rPr lang="zh-CN" altLang="en-US" sz="1200" dirty="0">
                  <a:latin typeface="方正粗黑宋简体" panose="02000000000000000000" pitchFamily="2" charset="-122"/>
                  <a:ea typeface="方正粗黑宋简体" panose="02000000000000000000" pitchFamily="2" charset="-122"/>
                </a:rPr>
                <a:t>支筷子才能吃面</a:t>
              </a:r>
              <a:endParaRPr lang="en-US" altLang="zh-CN" sz="1200" dirty="0">
                <a:latin typeface="方正粗黑宋简体" panose="02000000000000000000" pitchFamily="2" charset="-122"/>
                <a:ea typeface="方正粗黑宋简体" panose="02000000000000000000" pitchFamily="2" charset="-122"/>
              </a:endParaRPr>
            </a:p>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若没有筷子，哲学家只能等待</a:t>
              </a:r>
              <a:endParaRPr lang="zh-CN" altLang="en-US" sz="1200" dirty="0">
                <a:latin typeface="方正粗黑宋简体" panose="02000000000000000000" pitchFamily="2" charset="-122"/>
                <a:ea typeface="方正粗黑宋简体" panose="02000000000000000000" pitchFamily="2" charset="-122"/>
              </a:endParaRPr>
            </a:p>
          </p:txBody>
        </p:sp>
      </p:grpSp>
      <p:grpSp>
        <p:nvGrpSpPr>
          <p:cNvPr id="5" name="组合 4"/>
          <p:cNvGrpSpPr/>
          <p:nvPr/>
        </p:nvGrpSpPr>
        <p:grpSpPr>
          <a:xfrm>
            <a:off x="3541822" y="2256172"/>
            <a:ext cx="2438062" cy="1207347"/>
            <a:chOff x="5142106" y="1858047"/>
            <a:chExt cx="3250749" cy="1609796"/>
          </a:xfrm>
        </p:grpSpPr>
        <p:sp>
          <p:nvSpPr>
            <p:cNvPr id="12" name="文本框 11"/>
            <p:cNvSpPr txBox="1"/>
            <p:nvPr>
              <p:custDataLst>
                <p:tags r:id="rId3"/>
              </p:custDataLst>
            </p:nvPr>
          </p:nvSpPr>
          <p:spPr>
            <a:xfrm>
              <a:off x="5142106" y="1858047"/>
              <a:ext cx="384048" cy="1231107"/>
            </a:xfrm>
            <a:prstGeom prst="rect">
              <a:avLst/>
            </a:prstGeom>
            <a:solidFill>
              <a:srgbClr val="0C0CC6"/>
            </a:solidFill>
          </p:spPr>
          <p:txBody>
            <a:bodyPr wrap="square" rtlCol="0">
              <a:spAutoFit/>
            </a:bodyPr>
            <a:lstStyle/>
            <a:p>
              <a:r>
                <a:rPr lang="zh-CN" altLang="en-US" sz="1350" dirty="0">
                  <a:solidFill>
                    <a:srgbClr val="FFFF66"/>
                  </a:solidFill>
                  <a:latin typeface="方正粗黑宋简体" panose="02000000000000000000" pitchFamily="2" charset="-122"/>
                  <a:ea typeface="方正粗黑宋简体" panose="02000000000000000000" pitchFamily="2" charset="-122"/>
                </a:rPr>
                <a:t>进程控制</a:t>
              </a:r>
              <a:endParaRPr lang="zh-CN" altLang="en-US" sz="1350" dirty="0">
                <a:solidFill>
                  <a:srgbClr val="FFFF66"/>
                </a:solidFill>
                <a:latin typeface="方正粗黑宋简体" panose="02000000000000000000" pitchFamily="2" charset="-122"/>
                <a:ea typeface="方正粗黑宋简体" panose="02000000000000000000" pitchFamily="2" charset="-122"/>
              </a:endParaRPr>
            </a:p>
          </p:txBody>
        </p:sp>
        <p:sp>
          <p:nvSpPr>
            <p:cNvPr id="18" name="文本框 17"/>
            <p:cNvSpPr txBox="1"/>
            <p:nvPr>
              <p:custDataLst>
                <p:tags r:id="rId4"/>
              </p:custDataLst>
            </p:nvPr>
          </p:nvSpPr>
          <p:spPr>
            <a:xfrm>
              <a:off x="5662621" y="1900576"/>
              <a:ext cx="2730234" cy="1567267"/>
            </a:xfrm>
            <a:prstGeom prst="rect">
              <a:avLst/>
            </a:prstGeom>
            <a:noFill/>
            <a:ln w="31750">
              <a:solidFill>
                <a:srgbClr val="0C0CC6"/>
              </a:solidFill>
            </a:ln>
          </p:spPr>
          <p:txBody>
            <a:bodyPr wrap="square" rtlCol="0">
              <a:spAutoFit/>
            </a:bodyPr>
            <a:lstStyle/>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每支筷子都是临界资源</a:t>
              </a:r>
              <a:endParaRPr lang="en-US" altLang="zh-CN" sz="1200" dirty="0">
                <a:latin typeface="方正粗黑宋简体" panose="02000000000000000000" pitchFamily="2" charset="-122"/>
                <a:ea typeface="方正粗黑宋简体" panose="02000000000000000000" pitchFamily="2" charset="-122"/>
              </a:endParaRPr>
            </a:p>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相邻哲学家不能同时吃饭</a:t>
              </a:r>
              <a:endParaRPr lang="en-US" altLang="zh-CN" sz="1200" dirty="0">
                <a:latin typeface="方正粗黑宋简体" panose="02000000000000000000" pitchFamily="2" charset="-122"/>
                <a:ea typeface="方正粗黑宋简体" panose="02000000000000000000" pitchFamily="2" charset="-122"/>
              </a:endParaRPr>
            </a:p>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需要进行进程互斥控制</a:t>
              </a:r>
              <a:endParaRPr lang="en-US" altLang="zh-CN" sz="1200" dirty="0">
                <a:latin typeface="方正粗黑宋简体" panose="02000000000000000000" pitchFamily="2" charset="-122"/>
                <a:ea typeface="方正粗黑宋简体" panose="02000000000000000000" pitchFamily="2" charset="-122"/>
              </a:endParaRPr>
            </a:p>
          </p:txBody>
        </p:sp>
      </p:grpSp>
      <p:grpSp>
        <p:nvGrpSpPr>
          <p:cNvPr id="6" name="组合 5"/>
          <p:cNvGrpSpPr/>
          <p:nvPr/>
        </p:nvGrpSpPr>
        <p:grpSpPr>
          <a:xfrm>
            <a:off x="280292" y="4076039"/>
            <a:ext cx="2936829" cy="923331"/>
            <a:chOff x="522765" y="4325933"/>
            <a:chExt cx="3915772" cy="1231108"/>
          </a:xfrm>
        </p:grpSpPr>
        <p:sp>
          <p:nvSpPr>
            <p:cNvPr id="14" name="文本框 13"/>
            <p:cNvSpPr txBox="1"/>
            <p:nvPr>
              <p:custDataLst>
                <p:tags r:id="rId5"/>
              </p:custDataLst>
            </p:nvPr>
          </p:nvSpPr>
          <p:spPr>
            <a:xfrm>
              <a:off x="522765" y="4325934"/>
              <a:ext cx="384048" cy="1231107"/>
            </a:xfrm>
            <a:prstGeom prst="rect">
              <a:avLst/>
            </a:prstGeom>
            <a:solidFill>
              <a:srgbClr val="0C0CC6"/>
            </a:solidFill>
          </p:spPr>
          <p:txBody>
            <a:bodyPr wrap="square" rtlCol="0">
              <a:spAutoFit/>
            </a:bodyPr>
            <a:lstStyle/>
            <a:p>
              <a:r>
                <a:rPr lang="zh-CN" altLang="en-US" sz="1350" dirty="0">
                  <a:solidFill>
                    <a:srgbClr val="FFFF66"/>
                  </a:solidFill>
                  <a:latin typeface="方正粗黑宋简体" panose="02000000000000000000" pitchFamily="2" charset="-122"/>
                  <a:ea typeface="方正粗黑宋简体" panose="02000000000000000000" pitchFamily="2" charset="-122"/>
                </a:rPr>
                <a:t>资源管理</a:t>
              </a:r>
              <a:endParaRPr lang="zh-CN" altLang="en-US" sz="1350" dirty="0">
                <a:solidFill>
                  <a:srgbClr val="FFFF66"/>
                </a:solidFill>
                <a:latin typeface="方正粗黑宋简体" panose="02000000000000000000" pitchFamily="2" charset="-122"/>
                <a:ea typeface="方正粗黑宋简体" panose="02000000000000000000" pitchFamily="2" charset="-122"/>
              </a:endParaRPr>
            </a:p>
          </p:txBody>
        </p:sp>
        <p:sp>
          <p:nvSpPr>
            <p:cNvPr id="19" name="文本框 18"/>
            <p:cNvSpPr txBox="1"/>
            <p:nvPr>
              <p:custDataLst>
                <p:tags r:id="rId6"/>
              </p:custDataLst>
            </p:nvPr>
          </p:nvSpPr>
          <p:spPr>
            <a:xfrm>
              <a:off x="1008628" y="4325933"/>
              <a:ext cx="3429909" cy="1197935"/>
            </a:xfrm>
            <a:prstGeom prst="rect">
              <a:avLst/>
            </a:prstGeom>
            <a:noFill/>
            <a:ln w="31750">
              <a:solidFill>
                <a:srgbClr val="0C0CC6"/>
              </a:solidFill>
            </a:ln>
          </p:spPr>
          <p:txBody>
            <a:bodyPr wrap="square" rtlCol="0">
              <a:spAutoFit/>
            </a:bodyPr>
            <a:lstStyle/>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吃面前先拿一侧的筷子，再申请另一侧的筷子</a:t>
              </a:r>
              <a:endParaRPr lang="en-US" altLang="zh-CN" sz="1200" dirty="0">
                <a:latin typeface="方正粗黑宋简体" panose="02000000000000000000" pitchFamily="2" charset="-122"/>
                <a:ea typeface="方正粗黑宋简体" panose="02000000000000000000" pitchFamily="2" charset="-122"/>
              </a:endParaRPr>
            </a:p>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吃完后需要放下两侧的筷子</a:t>
              </a:r>
              <a:endParaRPr lang="zh-CN" altLang="en-US" sz="1200" dirty="0">
                <a:latin typeface="方正粗黑宋简体" panose="02000000000000000000" pitchFamily="2" charset="-122"/>
                <a:ea typeface="方正粗黑宋简体" panose="02000000000000000000" pitchFamily="2" charset="-122"/>
              </a:endParaRPr>
            </a:p>
          </p:txBody>
        </p:sp>
      </p:grpSp>
      <p:grpSp>
        <p:nvGrpSpPr>
          <p:cNvPr id="7" name="组合 6"/>
          <p:cNvGrpSpPr/>
          <p:nvPr/>
        </p:nvGrpSpPr>
        <p:grpSpPr>
          <a:xfrm>
            <a:off x="3550216" y="3963916"/>
            <a:ext cx="2429668" cy="1131079"/>
            <a:chOff x="5160012" y="4135764"/>
            <a:chExt cx="3239557" cy="1508106"/>
          </a:xfrm>
        </p:grpSpPr>
        <p:sp>
          <p:nvSpPr>
            <p:cNvPr id="10" name="文本框 9"/>
            <p:cNvSpPr txBox="1"/>
            <p:nvPr>
              <p:custDataLst>
                <p:tags r:id="rId7"/>
              </p:custDataLst>
            </p:nvPr>
          </p:nvSpPr>
          <p:spPr>
            <a:xfrm>
              <a:off x="5160012" y="4135764"/>
              <a:ext cx="384048" cy="1508106"/>
            </a:xfrm>
            <a:prstGeom prst="rect">
              <a:avLst/>
            </a:prstGeom>
            <a:solidFill>
              <a:srgbClr val="0C0CC6"/>
            </a:solidFill>
          </p:spPr>
          <p:txBody>
            <a:bodyPr wrap="square" rtlCol="0">
              <a:spAutoFit/>
            </a:bodyPr>
            <a:lstStyle/>
            <a:p>
              <a:r>
                <a:rPr lang="zh-CN" altLang="en-US" sz="1350" dirty="0">
                  <a:solidFill>
                    <a:srgbClr val="FFFF66"/>
                  </a:solidFill>
                  <a:latin typeface="方正粗黑宋简体" panose="02000000000000000000" pitchFamily="2" charset="-122"/>
                  <a:ea typeface="方正粗黑宋简体" panose="02000000000000000000" pitchFamily="2" charset="-122"/>
                </a:rPr>
                <a:t>信号量设置</a:t>
              </a:r>
              <a:endParaRPr lang="zh-CN" altLang="en-US" sz="1350" dirty="0">
                <a:solidFill>
                  <a:srgbClr val="FFFF66"/>
                </a:solidFill>
                <a:latin typeface="方正粗黑宋简体" panose="02000000000000000000" pitchFamily="2" charset="-122"/>
                <a:ea typeface="方正粗黑宋简体" panose="02000000000000000000" pitchFamily="2" charset="-122"/>
              </a:endParaRPr>
            </a:p>
          </p:txBody>
        </p:sp>
        <p:sp>
          <p:nvSpPr>
            <p:cNvPr id="20" name="文本框 19"/>
            <p:cNvSpPr txBox="1"/>
            <p:nvPr>
              <p:custDataLst>
                <p:tags r:id="rId8"/>
              </p:custDataLst>
            </p:nvPr>
          </p:nvSpPr>
          <p:spPr>
            <a:xfrm>
              <a:off x="5680527" y="4290661"/>
              <a:ext cx="2719042" cy="1197935"/>
            </a:xfrm>
            <a:prstGeom prst="rect">
              <a:avLst/>
            </a:prstGeom>
            <a:noFill/>
            <a:ln w="31750">
              <a:solidFill>
                <a:srgbClr val="0C0CC6"/>
              </a:solidFill>
            </a:ln>
          </p:spPr>
          <p:txBody>
            <a:bodyPr wrap="square" rtlCol="0">
              <a:spAutoFit/>
            </a:bodyPr>
            <a:lstStyle/>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需要为每支筷子申明一个信号量</a:t>
              </a:r>
              <a:endParaRPr lang="en-US" altLang="zh-CN" sz="1200" dirty="0">
                <a:latin typeface="方正粗黑宋简体" panose="02000000000000000000" pitchFamily="2" charset="-122"/>
                <a:ea typeface="方正粗黑宋简体" panose="02000000000000000000" pitchFamily="2" charset="-122"/>
              </a:endParaRPr>
            </a:p>
            <a:p>
              <a:pPr marL="214630" indent="-214630">
                <a:lnSpc>
                  <a:spcPct val="150000"/>
                </a:lnSpc>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信号量初始值为</a:t>
              </a:r>
              <a:r>
                <a:rPr lang="en-US" altLang="zh-CN" sz="1200" dirty="0">
                  <a:latin typeface="方正粗黑宋简体" panose="02000000000000000000" pitchFamily="2" charset="-122"/>
                  <a:ea typeface="方正粗黑宋简体" panose="02000000000000000000" pitchFamily="2" charset="-122"/>
                </a:rPr>
                <a:t>1</a:t>
              </a:r>
              <a:endParaRPr lang="en-US" altLang="zh-CN" sz="1200" dirty="0">
                <a:latin typeface="方正粗黑宋简体" panose="02000000000000000000" pitchFamily="2" charset="-122"/>
                <a:ea typeface="方正粗黑宋简体" panose="02000000000000000000" pitchFamily="2" charset="-122"/>
              </a:endParaRPr>
            </a:p>
          </p:txBody>
        </p:sp>
      </p:grpSp>
      <p:grpSp>
        <p:nvGrpSpPr>
          <p:cNvPr id="32" name="组合 31"/>
          <p:cNvGrpSpPr/>
          <p:nvPr/>
        </p:nvGrpSpPr>
        <p:grpSpPr>
          <a:xfrm>
            <a:off x="6077853" y="3256703"/>
            <a:ext cx="3055511" cy="1498685"/>
            <a:chOff x="7783222" y="2264312"/>
            <a:chExt cx="4074015" cy="1998246"/>
          </a:xfrm>
        </p:grpSpPr>
        <p:grpSp>
          <p:nvGrpSpPr>
            <p:cNvPr id="30" name="组合 29"/>
            <p:cNvGrpSpPr/>
            <p:nvPr/>
          </p:nvGrpSpPr>
          <p:grpSpPr>
            <a:xfrm>
              <a:off x="8488658" y="2264312"/>
              <a:ext cx="3368579" cy="1998246"/>
              <a:chOff x="8886468" y="2414813"/>
              <a:chExt cx="3368579" cy="1998246"/>
            </a:xfrm>
          </p:grpSpPr>
          <p:grpSp>
            <p:nvGrpSpPr>
              <p:cNvPr id="13" name="组合 12"/>
              <p:cNvGrpSpPr/>
              <p:nvPr/>
            </p:nvGrpSpPr>
            <p:grpSpPr>
              <a:xfrm>
                <a:off x="9428990" y="3362672"/>
                <a:ext cx="540332" cy="1050387"/>
                <a:chOff x="1875608" y="5245519"/>
                <a:chExt cx="540332" cy="1050387"/>
              </a:xfrm>
            </p:grpSpPr>
            <p:sp>
              <p:nvSpPr>
                <p:cNvPr id="9" name="矩形 8"/>
                <p:cNvSpPr/>
                <p:nvPr/>
              </p:nvSpPr>
              <p:spPr>
                <a:xfrm>
                  <a:off x="2232453" y="5245519"/>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p:cNvSpPr txBox="1"/>
                <p:nvPr/>
              </p:nvSpPr>
              <p:spPr>
                <a:xfrm>
                  <a:off x="1875608" y="5376076"/>
                  <a:ext cx="523221" cy="789271"/>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进餐规则</a:t>
                  </a:r>
                  <a:endParaRPr lang="zh-CN" altLang="en-US" sz="900" b="1" dirty="0">
                    <a:latin typeface="仿宋" panose="02010609060101010101" pitchFamily="49" charset="-122"/>
                    <a:ea typeface="仿宋" panose="02010609060101010101" pitchFamily="49" charset="-122"/>
                  </a:endParaRPr>
                </a:p>
              </p:txBody>
            </p:sp>
          </p:grpSp>
          <p:grpSp>
            <p:nvGrpSpPr>
              <p:cNvPr id="21" name="组合 20"/>
              <p:cNvGrpSpPr/>
              <p:nvPr/>
            </p:nvGrpSpPr>
            <p:grpSpPr>
              <a:xfrm>
                <a:off x="11690881" y="3288942"/>
                <a:ext cx="564166" cy="1050387"/>
                <a:chOff x="2268441" y="5408415"/>
                <a:chExt cx="564166" cy="1050387"/>
              </a:xfrm>
            </p:grpSpPr>
            <p:sp>
              <p:nvSpPr>
                <p:cNvPr id="22" name="矩形 21"/>
                <p:cNvSpPr/>
                <p:nvPr/>
              </p:nvSpPr>
              <p:spPr>
                <a:xfrm>
                  <a:off x="2268441" y="5408415"/>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文本框 22"/>
                <p:cNvSpPr txBox="1"/>
                <p:nvPr/>
              </p:nvSpPr>
              <p:spPr>
                <a:xfrm>
                  <a:off x="2309386" y="5606279"/>
                  <a:ext cx="523221" cy="789271"/>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资源管理</a:t>
                  </a:r>
                  <a:endParaRPr lang="zh-CN" altLang="en-US" sz="900" b="1" dirty="0">
                    <a:latin typeface="仿宋" panose="02010609060101010101" pitchFamily="49" charset="-122"/>
                    <a:ea typeface="仿宋" panose="02010609060101010101" pitchFamily="49" charset="-122"/>
                  </a:endParaRPr>
                </a:p>
              </p:txBody>
            </p:sp>
          </p:grpSp>
          <p:grpSp>
            <p:nvGrpSpPr>
              <p:cNvPr id="24" name="组合 23"/>
              <p:cNvGrpSpPr/>
              <p:nvPr/>
            </p:nvGrpSpPr>
            <p:grpSpPr>
              <a:xfrm>
                <a:off x="8886468" y="2815719"/>
                <a:ext cx="563329" cy="1050387"/>
                <a:chOff x="1800976" y="5316088"/>
                <a:chExt cx="563329" cy="1050387"/>
              </a:xfrm>
            </p:grpSpPr>
            <p:sp>
              <p:nvSpPr>
                <p:cNvPr id="25" name="矩形 24"/>
                <p:cNvSpPr/>
                <p:nvPr/>
              </p:nvSpPr>
              <p:spPr>
                <a:xfrm>
                  <a:off x="2180818" y="5316088"/>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文本框 25"/>
                <p:cNvSpPr txBox="1"/>
                <p:nvPr/>
              </p:nvSpPr>
              <p:spPr>
                <a:xfrm>
                  <a:off x="1800976" y="5443184"/>
                  <a:ext cx="523220" cy="789271"/>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进程控制</a:t>
                  </a:r>
                  <a:endParaRPr lang="zh-CN" altLang="en-US" sz="900" b="1" dirty="0">
                    <a:latin typeface="仿宋" panose="02010609060101010101" pitchFamily="49" charset="-122"/>
                    <a:ea typeface="仿宋" panose="02010609060101010101" pitchFamily="49" charset="-122"/>
                  </a:endParaRPr>
                </a:p>
              </p:txBody>
            </p:sp>
          </p:grpSp>
          <p:grpSp>
            <p:nvGrpSpPr>
              <p:cNvPr id="27" name="组合 26"/>
              <p:cNvGrpSpPr/>
              <p:nvPr/>
            </p:nvGrpSpPr>
            <p:grpSpPr>
              <a:xfrm>
                <a:off x="10816575" y="2796964"/>
                <a:ext cx="642852" cy="1584369"/>
                <a:chOff x="1736225" y="5182069"/>
                <a:chExt cx="642852" cy="1584369"/>
              </a:xfrm>
            </p:grpSpPr>
            <p:sp>
              <p:nvSpPr>
                <p:cNvPr id="28" name="矩形 27"/>
                <p:cNvSpPr/>
                <p:nvPr/>
              </p:nvSpPr>
              <p:spPr>
                <a:xfrm>
                  <a:off x="2195590" y="5182069"/>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文本框 28"/>
                <p:cNvSpPr txBox="1"/>
                <p:nvPr/>
              </p:nvSpPr>
              <p:spPr>
                <a:xfrm>
                  <a:off x="1736225" y="5779502"/>
                  <a:ext cx="523220" cy="986936"/>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信号量设置</a:t>
                  </a:r>
                  <a:endParaRPr lang="zh-CN" altLang="en-US" sz="900" b="1" dirty="0">
                    <a:latin typeface="仿宋" panose="02010609060101010101" pitchFamily="49" charset="-122"/>
                    <a:ea typeface="仿宋" panose="02010609060101010101" pitchFamily="49" charset="-122"/>
                  </a:endParaRPr>
                </a:p>
              </p:txBody>
            </p:sp>
          </p:grpSp>
          <p:sp>
            <p:nvSpPr>
              <p:cNvPr id="15" name="文本框 14"/>
              <p:cNvSpPr txBox="1"/>
              <p:nvPr/>
            </p:nvSpPr>
            <p:spPr>
              <a:xfrm>
                <a:off x="9331069" y="2414813"/>
                <a:ext cx="2526168" cy="1276433"/>
              </a:xfrm>
              <a:prstGeom prst="rect">
                <a:avLst/>
              </a:prstGeom>
              <a:solidFill>
                <a:schemeClr val="bg1">
                  <a:lumMod val="95000"/>
                </a:schemeClr>
              </a:solidFill>
              <a:ln w="60325">
                <a:solidFill>
                  <a:srgbClr val="C00000"/>
                </a:solidFill>
              </a:ln>
              <a:scene3d>
                <a:camera prst="isometricOffAxis1Top">
                  <a:rot lat="18600000" lon="18900000" rev="2400000"/>
                </a:camera>
                <a:lightRig rig="threePt" dir="t"/>
              </a:scene3d>
            </p:spPr>
            <p:txBody>
              <a:bodyPr wrap="square" lIns="135000" tIns="81000" rIns="135000" bIns="81000" rtlCol="0">
                <a:spAutoFit/>
                <a:scene3d>
                  <a:camera prst="isometricOffAxis1Top">
                    <a:rot lat="18600000" lon="19200000" rev="2400000"/>
                  </a:camera>
                  <a:lightRig rig="threePt" dir="t"/>
                </a:scene3d>
              </a:bodyPr>
              <a:lstStyle/>
              <a:p>
                <a:pPr algn="ctr">
                  <a:lnSpc>
                    <a:spcPct val="150000"/>
                  </a:lnSpc>
                </a:pPr>
                <a:r>
                  <a:rPr lang="zh-CN" altLang="en-US" b="1" dirty="0">
                    <a:solidFill>
                      <a:srgbClr val="0C0CC6"/>
                    </a:solidFill>
                    <a:latin typeface="方正粗黑宋简体" panose="02000000000000000000" pitchFamily="2" charset="-122"/>
                    <a:ea typeface="方正粗黑宋简体" panose="02000000000000000000" pitchFamily="2" charset="-122"/>
                  </a:rPr>
                  <a:t>哲学家进餐问题的初步解决方案</a:t>
                </a:r>
                <a:endParaRPr lang="zh-CN" altLang="en-US" b="1" dirty="0">
                  <a:solidFill>
                    <a:srgbClr val="0C0CC6"/>
                  </a:solidFill>
                  <a:latin typeface="方正粗黑宋简体" panose="02000000000000000000" pitchFamily="2" charset="-122"/>
                  <a:ea typeface="方正粗黑宋简体" panose="02000000000000000000" pitchFamily="2" charset="-122"/>
                </a:endParaRPr>
              </a:p>
            </p:txBody>
          </p:sp>
        </p:grpSp>
        <p:sp>
          <p:nvSpPr>
            <p:cNvPr id="31" name="右箭头 30"/>
            <p:cNvSpPr/>
            <p:nvPr/>
          </p:nvSpPr>
          <p:spPr>
            <a:xfrm>
              <a:off x="7783222" y="2372786"/>
              <a:ext cx="616641" cy="877316"/>
            </a:xfrm>
            <a:prstGeom prst="rightArrow">
              <a:avLst/>
            </a:prstGeom>
            <a:solidFill>
              <a:srgbClr val="FFFF00"/>
            </a:solidFill>
            <a:ln>
              <a:solidFill>
                <a:srgbClr val="0C0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8" name="图片 7"/>
          <p:cNvPicPr>
            <a:picLocks noChangeAspect="1"/>
          </p:cNvPicPr>
          <p:nvPr/>
        </p:nvPicPr>
        <p:blipFill>
          <a:blip r:embed="rId9"/>
          <a:stretch>
            <a:fillRect/>
          </a:stretch>
        </p:blipFill>
        <p:spPr>
          <a:xfrm>
            <a:off x="6213023" y="1063730"/>
            <a:ext cx="2045260" cy="1642566"/>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哲学家进餐演示">
            <a:hlinkClick r:id="" action="ppaction://media"/>
          </p:cNvPr>
          <p:cNvPicPr>
            <a:picLocks noChangeAspect="1"/>
          </p:cNvPicPr>
          <p:nvPr>
            <a:videoFile r:link="rId1"/>
            <p:extLst>
              <p:ext uri="{DAA4B4D4-6D71-4841-9C94-3DE7FCFB9230}">
                <p14:media xmlns:p14="http://schemas.microsoft.com/office/powerpoint/2010/main" r:embed="rId2">
                  <p14:trim st="1820.000000" end="6752.000000"/>
                </p14:media>
              </p:ext>
            </p:extLst>
          </p:nvPr>
        </p:nvPicPr>
        <p:blipFill>
          <a:blip r:embed="rId3"/>
          <a:stretch>
            <a:fillRect/>
          </a:stretch>
        </p:blipFill>
        <p:spPr>
          <a:xfrm>
            <a:off x="2378616" y="1528911"/>
            <a:ext cx="7759606" cy="4364778"/>
          </a:xfrm>
          <a:prstGeom prst="roundRect">
            <a:avLst/>
          </a:prstGeom>
          <a:ln w="44450">
            <a:solidFill>
              <a:srgbClr val="FFC000"/>
            </a:solidFill>
          </a:ln>
          <a:effectLst/>
          <a:scene3d>
            <a:camera prst="orthographicFront"/>
            <a:lightRig rig="balanced" dir="t"/>
          </a:scene3d>
          <a:sp3d prstMaterial="plastic">
            <a:bevelT/>
            <a:contourClr>
              <a:srgbClr val="FFFFFF"/>
            </a:contourClr>
          </a:sp3d>
        </p:spPr>
      </p:pic>
      <p:grpSp>
        <p:nvGrpSpPr>
          <p:cNvPr id="6" name="组合 5"/>
          <p:cNvGrpSpPr/>
          <p:nvPr/>
        </p:nvGrpSpPr>
        <p:grpSpPr>
          <a:xfrm>
            <a:off x="4391656" y="1647350"/>
            <a:ext cx="4557707" cy="3997808"/>
            <a:chOff x="3528940" y="1005486"/>
            <a:chExt cx="6076943" cy="5330410"/>
          </a:xfrm>
        </p:grpSpPr>
        <p:sp>
          <p:nvSpPr>
            <p:cNvPr id="2" name="文本框 1"/>
            <p:cNvSpPr txBox="1"/>
            <p:nvPr/>
          </p:nvSpPr>
          <p:spPr>
            <a:xfrm>
              <a:off x="9440514" y="3529001"/>
              <a:ext cx="165369" cy="338555"/>
            </a:xfrm>
            <a:prstGeom prst="rect">
              <a:avLst/>
            </a:prstGeom>
            <a:solidFill>
              <a:schemeClr val="bg1"/>
            </a:solidFill>
          </p:spPr>
          <p:txBody>
            <a:bodyPr wrap="square" lIns="0" rtlCol="0">
              <a:spAutoFit/>
            </a:bodyPr>
            <a:lstStyle/>
            <a:p>
              <a:r>
                <a:rPr lang="en-US" altLang="zh-CN" sz="1050" dirty="0"/>
                <a:t>1</a:t>
              </a:r>
              <a:endParaRPr lang="zh-CN" altLang="en-US" sz="1050" dirty="0"/>
            </a:p>
          </p:txBody>
        </p:sp>
        <p:sp>
          <p:nvSpPr>
            <p:cNvPr id="7" name="文本框 6"/>
            <p:cNvSpPr txBox="1"/>
            <p:nvPr/>
          </p:nvSpPr>
          <p:spPr>
            <a:xfrm>
              <a:off x="6443796" y="1005486"/>
              <a:ext cx="165369" cy="338555"/>
            </a:xfrm>
            <a:prstGeom prst="rect">
              <a:avLst/>
            </a:prstGeom>
            <a:solidFill>
              <a:schemeClr val="bg1"/>
            </a:solidFill>
          </p:spPr>
          <p:txBody>
            <a:bodyPr wrap="square" lIns="0" rtlCol="0">
              <a:spAutoFit/>
            </a:bodyPr>
            <a:lstStyle/>
            <a:p>
              <a:r>
                <a:rPr lang="en-US" altLang="zh-CN" sz="1050" dirty="0"/>
                <a:t>0</a:t>
              </a:r>
              <a:endParaRPr lang="zh-CN" altLang="en-US" sz="1050" dirty="0"/>
            </a:p>
          </p:txBody>
        </p:sp>
        <p:sp>
          <p:nvSpPr>
            <p:cNvPr id="8" name="文本框 7"/>
            <p:cNvSpPr txBox="1"/>
            <p:nvPr/>
          </p:nvSpPr>
          <p:spPr>
            <a:xfrm>
              <a:off x="8757506" y="1514147"/>
              <a:ext cx="165369" cy="338555"/>
            </a:xfrm>
            <a:prstGeom prst="rect">
              <a:avLst/>
            </a:prstGeom>
            <a:solidFill>
              <a:schemeClr val="bg1"/>
            </a:solidFill>
          </p:spPr>
          <p:txBody>
            <a:bodyPr wrap="square" lIns="0" rtlCol="0">
              <a:spAutoFit/>
            </a:bodyPr>
            <a:lstStyle/>
            <a:p>
              <a:r>
                <a:rPr lang="en-US" altLang="zh-CN" sz="1050" dirty="0"/>
                <a:t>1</a:t>
              </a:r>
              <a:endParaRPr lang="zh-CN" altLang="en-US" sz="1050" dirty="0"/>
            </a:p>
          </p:txBody>
        </p:sp>
        <p:sp>
          <p:nvSpPr>
            <p:cNvPr id="9" name="文本框 8"/>
            <p:cNvSpPr txBox="1"/>
            <p:nvPr/>
          </p:nvSpPr>
          <p:spPr>
            <a:xfrm>
              <a:off x="8757506" y="5033811"/>
              <a:ext cx="165369" cy="276999"/>
            </a:xfrm>
            <a:prstGeom prst="rect">
              <a:avLst/>
            </a:prstGeom>
            <a:solidFill>
              <a:schemeClr val="bg1"/>
            </a:solidFill>
          </p:spPr>
          <p:txBody>
            <a:bodyPr wrap="square" lIns="0" tIns="0" rtlCol="0">
              <a:spAutoFit/>
            </a:bodyPr>
            <a:lstStyle/>
            <a:p>
              <a:r>
                <a:rPr lang="en-US" altLang="zh-CN" sz="1050" dirty="0"/>
                <a:t>2</a:t>
              </a:r>
              <a:endParaRPr lang="zh-CN" altLang="en-US" sz="1050" dirty="0"/>
            </a:p>
          </p:txBody>
        </p:sp>
        <p:sp>
          <p:nvSpPr>
            <p:cNvPr id="10" name="文本框 9"/>
            <p:cNvSpPr txBox="1"/>
            <p:nvPr/>
          </p:nvSpPr>
          <p:spPr>
            <a:xfrm>
              <a:off x="7635503" y="5996693"/>
              <a:ext cx="165369" cy="338555"/>
            </a:xfrm>
            <a:prstGeom prst="rect">
              <a:avLst/>
            </a:prstGeom>
            <a:solidFill>
              <a:schemeClr val="bg1"/>
            </a:solidFill>
          </p:spPr>
          <p:txBody>
            <a:bodyPr wrap="square" lIns="0" rtlCol="0">
              <a:spAutoFit/>
            </a:bodyPr>
            <a:lstStyle/>
            <a:p>
              <a:r>
                <a:rPr lang="en-US" altLang="zh-CN" sz="1050" dirty="0"/>
                <a:t>2</a:t>
              </a:r>
              <a:endParaRPr lang="zh-CN" altLang="en-US" sz="1050" dirty="0"/>
            </a:p>
          </p:txBody>
        </p:sp>
        <p:sp>
          <p:nvSpPr>
            <p:cNvPr id="11" name="文本框 10"/>
            <p:cNvSpPr txBox="1"/>
            <p:nvPr/>
          </p:nvSpPr>
          <p:spPr>
            <a:xfrm>
              <a:off x="6446319" y="5535209"/>
              <a:ext cx="165369" cy="276999"/>
            </a:xfrm>
            <a:prstGeom prst="rect">
              <a:avLst/>
            </a:prstGeom>
            <a:solidFill>
              <a:schemeClr val="bg1"/>
            </a:solidFill>
          </p:spPr>
          <p:txBody>
            <a:bodyPr wrap="square" lIns="0" tIns="0" rtlCol="0">
              <a:spAutoFit/>
            </a:bodyPr>
            <a:lstStyle/>
            <a:p>
              <a:r>
                <a:rPr lang="en-US" altLang="zh-CN" sz="1050" dirty="0"/>
                <a:t>3</a:t>
              </a:r>
              <a:endParaRPr lang="zh-CN" altLang="en-US" sz="1050" dirty="0"/>
            </a:p>
          </p:txBody>
        </p:sp>
        <p:sp>
          <p:nvSpPr>
            <p:cNvPr id="12" name="文本框 11"/>
            <p:cNvSpPr txBox="1"/>
            <p:nvPr/>
          </p:nvSpPr>
          <p:spPr>
            <a:xfrm>
              <a:off x="5161805" y="5997341"/>
              <a:ext cx="165369" cy="338555"/>
            </a:xfrm>
            <a:prstGeom prst="rect">
              <a:avLst/>
            </a:prstGeom>
            <a:solidFill>
              <a:schemeClr val="bg1"/>
            </a:solidFill>
          </p:spPr>
          <p:txBody>
            <a:bodyPr wrap="square" lIns="0" rtlCol="0">
              <a:spAutoFit/>
            </a:bodyPr>
            <a:lstStyle/>
            <a:p>
              <a:r>
                <a:rPr lang="en-US" altLang="zh-CN" sz="1050" dirty="0"/>
                <a:t>3</a:t>
              </a:r>
              <a:endParaRPr lang="zh-CN" altLang="en-US" sz="1050" dirty="0"/>
            </a:p>
          </p:txBody>
        </p:sp>
        <p:sp>
          <p:nvSpPr>
            <p:cNvPr id="14" name="文本框 13"/>
            <p:cNvSpPr txBox="1"/>
            <p:nvPr/>
          </p:nvSpPr>
          <p:spPr>
            <a:xfrm>
              <a:off x="4226564" y="5024083"/>
              <a:ext cx="165369" cy="276999"/>
            </a:xfrm>
            <a:prstGeom prst="rect">
              <a:avLst/>
            </a:prstGeom>
            <a:solidFill>
              <a:schemeClr val="bg1"/>
            </a:solidFill>
          </p:spPr>
          <p:txBody>
            <a:bodyPr wrap="square" lIns="0" tIns="0" rtlCol="0">
              <a:spAutoFit/>
            </a:bodyPr>
            <a:lstStyle/>
            <a:p>
              <a:r>
                <a:rPr lang="en-US" altLang="zh-CN" sz="1050" dirty="0"/>
                <a:t>4</a:t>
              </a:r>
              <a:endParaRPr lang="zh-CN" altLang="en-US" sz="1050" dirty="0"/>
            </a:p>
          </p:txBody>
        </p:sp>
        <p:sp>
          <p:nvSpPr>
            <p:cNvPr id="15" name="文本框 14"/>
            <p:cNvSpPr txBox="1"/>
            <p:nvPr/>
          </p:nvSpPr>
          <p:spPr>
            <a:xfrm>
              <a:off x="3528940" y="3552083"/>
              <a:ext cx="45719" cy="276999"/>
            </a:xfrm>
            <a:prstGeom prst="rect">
              <a:avLst/>
            </a:prstGeom>
            <a:solidFill>
              <a:schemeClr val="bg1"/>
            </a:solidFill>
          </p:spPr>
          <p:txBody>
            <a:bodyPr wrap="square" lIns="0" tIns="0" rIns="0" rtlCol="0">
              <a:spAutoFit/>
            </a:bodyPr>
            <a:lstStyle/>
            <a:p>
              <a:r>
                <a:rPr lang="en-US" altLang="zh-CN" sz="1050" dirty="0"/>
                <a:t>4</a:t>
              </a:r>
              <a:endParaRPr lang="zh-CN" altLang="en-US" sz="1050" dirty="0"/>
            </a:p>
          </p:txBody>
        </p:sp>
        <p:sp>
          <p:nvSpPr>
            <p:cNvPr id="16" name="文本框 15"/>
            <p:cNvSpPr txBox="1"/>
            <p:nvPr/>
          </p:nvSpPr>
          <p:spPr>
            <a:xfrm>
              <a:off x="4466035" y="1574429"/>
              <a:ext cx="165369" cy="276999"/>
            </a:xfrm>
            <a:prstGeom prst="rect">
              <a:avLst/>
            </a:prstGeom>
            <a:solidFill>
              <a:schemeClr val="bg1"/>
            </a:solidFill>
          </p:spPr>
          <p:txBody>
            <a:bodyPr wrap="square" lIns="0" tIns="0" rtlCol="0">
              <a:spAutoFit/>
            </a:bodyPr>
            <a:lstStyle/>
            <a:p>
              <a:r>
                <a:rPr lang="en-US" altLang="zh-CN" sz="1050" dirty="0"/>
                <a:t>0</a:t>
              </a:r>
              <a:endParaRPr lang="zh-CN" altLang="en-US" sz="1050" dirty="0"/>
            </a:p>
          </p:txBody>
        </p:sp>
      </p:grpSp>
      <p:sp>
        <p:nvSpPr>
          <p:cNvPr id="17" name="文本占位符 1"/>
          <p:cNvSpPr txBox="1"/>
          <p:nvPr/>
        </p:nvSpPr>
        <p:spPr>
          <a:xfrm>
            <a:off x="607278" y="389086"/>
            <a:ext cx="6250722"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思考并讨论初步控制方案</a:t>
            </a:r>
            <a:r>
              <a:rPr lang="en-US" altLang="zh-CN" b="0" dirty="0">
                <a:solidFill>
                  <a:srgbClr val="FFFF66"/>
                </a:solidFill>
                <a:latin typeface="方正粗黑宋简体" panose="02000000000000000000" pitchFamily="2" charset="-122"/>
                <a:ea typeface="方正粗黑宋简体" panose="02000000000000000000" pitchFamily="2" charset="-122"/>
              </a:rPr>
              <a:t> </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16" y="1590786"/>
            <a:ext cx="655093" cy="982639"/>
          </a:xfrm>
          <a:prstGeom prst="rect">
            <a:avLst/>
          </a:prstGeom>
        </p:spPr>
      </p:pic>
      <p:sp>
        <p:nvSpPr>
          <p:cNvPr id="19" name="文本框 18"/>
          <p:cNvSpPr txBox="1"/>
          <p:nvPr/>
        </p:nvSpPr>
        <p:spPr>
          <a:xfrm>
            <a:off x="344792" y="2650107"/>
            <a:ext cx="726481" cy="1061829"/>
          </a:xfrm>
          <a:prstGeom prst="rect">
            <a:avLst/>
          </a:prstGeom>
          <a:noFill/>
        </p:spPr>
        <p:txBody>
          <a:bodyPr wrap="none" rtlCol="0">
            <a:spAutoFit/>
          </a:bodyPr>
          <a:lstStyle/>
          <a:p>
            <a:r>
              <a:rPr lang="zh-CN" altLang="en-US" sz="2100" b="1" dirty="0">
                <a:solidFill>
                  <a:srgbClr val="0C0CC6"/>
                </a:solidFill>
                <a:latin typeface="楷体" panose="02010609060101010101" pitchFamily="49" charset="-122"/>
                <a:ea typeface="楷体" panose="02010609060101010101" pitchFamily="49" charset="-122"/>
              </a:rPr>
              <a:t>思考</a:t>
            </a:r>
            <a:endParaRPr lang="en-US" altLang="zh-CN" sz="2100" b="1" dirty="0">
              <a:solidFill>
                <a:srgbClr val="0C0CC6"/>
              </a:solidFill>
              <a:latin typeface="楷体" panose="02010609060101010101" pitchFamily="49" charset="-122"/>
              <a:ea typeface="楷体" panose="02010609060101010101" pitchFamily="49" charset="-122"/>
            </a:endParaRPr>
          </a:p>
          <a:p>
            <a:r>
              <a:rPr lang="en-US" altLang="zh-CN" sz="2100" b="1" dirty="0">
                <a:solidFill>
                  <a:srgbClr val="0C0CC6"/>
                </a:solidFill>
                <a:latin typeface="楷体" panose="02010609060101010101" pitchFamily="49" charset="-122"/>
                <a:ea typeface="楷体" panose="02010609060101010101" pitchFamily="49" charset="-122"/>
              </a:rPr>
              <a:t> &amp;</a:t>
            </a:r>
            <a:endParaRPr lang="en-US" altLang="zh-CN" sz="2100" b="1" dirty="0">
              <a:solidFill>
                <a:srgbClr val="0C0CC6"/>
              </a:solidFill>
              <a:latin typeface="楷体" panose="02010609060101010101" pitchFamily="49" charset="-122"/>
              <a:ea typeface="楷体" panose="02010609060101010101" pitchFamily="49" charset="-122"/>
            </a:endParaRPr>
          </a:p>
          <a:p>
            <a:r>
              <a:rPr lang="zh-CN" altLang="en-US" sz="2100" b="1" dirty="0">
                <a:solidFill>
                  <a:srgbClr val="0C0CC6"/>
                </a:solidFill>
                <a:latin typeface="楷体" panose="02010609060101010101" pitchFamily="49" charset="-122"/>
                <a:ea typeface="楷体" panose="02010609060101010101" pitchFamily="49" charset="-122"/>
              </a:rPr>
              <a:t>讨论</a:t>
            </a:r>
            <a:endParaRPr lang="en-US" altLang="zh-CN" sz="2100" b="1" dirty="0">
              <a:solidFill>
                <a:srgbClr val="0C0CC6"/>
              </a:solidFill>
              <a:latin typeface="楷体" panose="02010609060101010101" pitchFamily="49" charset="-122"/>
              <a:ea typeface="楷体" panose="02010609060101010101" pitchFamily="49" charset="-122"/>
            </a:endParaRPr>
          </a:p>
        </p:txBody>
      </p:sp>
      <p:sp>
        <p:nvSpPr>
          <p:cNvPr id="21" name="文本框 20"/>
          <p:cNvSpPr txBox="1"/>
          <p:nvPr/>
        </p:nvSpPr>
        <p:spPr>
          <a:xfrm>
            <a:off x="1254499" y="1479515"/>
            <a:ext cx="80290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P0~P4</a:t>
            </a:r>
            <a:endParaRPr lang="zh-CN" altLang="en-US" dirty="0">
              <a:latin typeface="Times New Roman" panose="02020603050405020304" pitchFamily="18" charset="0"/>
              <a:cs typeface="Times New Roman" panose="02020603050405020304" pitchFamily="18" charset="0"/>
            </a:endParaRPr>
          </a:p>
        </p:txBody>
      </p:sp>
      <p:sp>
        <p:nvSpPr>
          <p:cNvPr id="22" name="矩形 21"/>
          <p:cNvSpPr/>
          <p:nvPr/>
        </p:nvSpPr>
        <p:spPr>
          <a:xfrm>
            <a:off x="1290220" y="1541476"/>
            <a:ext cx="2470364" cy="4337085"/>
          </a:xfrm>
          <a:prstGeom prst="rect">
            <a:avLst/>
          </a:prstGeom>
          <a:solidFill>
            <a:srgbClr val="0C0CC6"/>
          </a:solidFill>
          <a:ln w="60325">
            <a:solidFill>
              <a:srgbClr val="FFC000"/>
            </a:solidFill>
          </a:ln>
        </p:spPr>
        <p:txBody>
          <a:bodyPr wrap="square">
            <a:spAutoFit/>
          </a:bodyPr>
          <a:lstStyle/>
          <a:p>
            <a:pPr marL="228600" algn="just">
              <a:lnSpc>
                <a:spcPct val="125000"/>
              </a:lnSpc>
            </a:pPr>
            <a:endParaRPr lang="en-US" altLang="zh-CN" b="1" kern="100" dirty="0">
              <a:solidFill>
                <a:srgbClr val="FFFF00"/>
              </a:solidFill>
              <a:latin typeface="Times New Roman" panose="02020603050405020304" pitchFamily="18" charset="0"/>
              <a:cs typeface="Times New Roman" panose="02020603050405020304" pitchFamily="18" charset="0"/>
            </a:endParaRPr>
          </a:p>
          <a:p>
            <a:pPr marL="228600" algn="just">
              <a:lnSpc>
                <a:spcPct val="125000"/>
              </a:lnSpc>
            </a:pPr>
            <a:endParaRPr lang="en-US" altLang="zh-CN" b="1" kern="100" dirty="0">
              <a:solidFill>
                <a:srgbClr val="FFFF00"/>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sz="2100" b="1" kern="100" dirty="0">
                <a:solidFill>
                  <a:schemeClr val="bg1"/>
                </a:solidFill>
                <a:latin typeface="Times New Roman" panose="02020603050405020304" pitchFamily="18" charset="0"/>
                <a:cs typeface="Times New Roman" panose="02020603050405020304" pitchFamily="18" charset="0"/>
              </a:rPr>
              <a:t>P</a:t>
            </a:r>
            <a:r>
              <a:rPr lang="en-US" altLang="zh-CN" sz="2100" b="1" kern="100" baseline="-25000" dirty="0">
                <a:solidFill>
                  <a:schemeClr val="bg1"/>
                </a:solidFill>
                <a:latin typeface="Times New Roman" panose="02020603050405020304" pitchFamily="18" charset="0"/>
                <a:cs typeface="Times New Roman" panose="02020603050405020304" pitchFamily="18" charset="0"/>
              </a:rPr>
              <a:t>i</a:t>
            </a:r>
            <a:r>
              <a:rPr lang="en-US" altLang="zh-CN" sz="2100" b="1" kern="100" dirty="0">
                <a:solidFill>
                  <a:schemeClr val="bg1"/>
                </a:solidFill>
                <a:latin typeface="Times New Roman" panose="02020603050405020304" pitchFamily="18" charset="0"/>
                <a:cs typeface="Times New Roman" panose="02020603050405020304" pitchFamily="18" charset="0"/>
              </a:rPr>
              <a:t>(  )</a:t>
            </a:r>
            <a:endParaRPr lang="zh-CN" altLang="zh-CN" sz="2100" b="1" kern="100" dirty="0">
              <a:solidFill>
                <a:schemeClr val="bg1"/>
              </a:solidFill>
              <a:latin typeface="Calibri" panose="020F0502020204030204" pitchFamily="34" charset="0"/>
              <a:cs typeface="Times New Roman" panose="02020603050405020304" pitchFamily="18" charset="0"/>
            </a:endParaRPr>
          </a:p>
          <a:p>
            <a:pPr marL="228600" algn="just">
              <a:lnSpc>
                <a:spcPct val="125000"/>
              </a:lnSpc>
            </a:pPr>
            <a:r>
              <a:rPr lang="en-US" altLang="zh-CN" sz="2100" b="1" kern="100" dirty="0">
                <a:solidFill>
                  <a:schemeClr val="bg1"/>
                </a:solidFill>
                <a:latin typeface="Times New Roman" panose="02020603050405020304" pitchFamily="18" charset="0"/>
                <a:cs typeface="Times New Roman" panose="02020603050405020304" pitchFamily="18" charset="0"/>
              </a:rPr>
              <a:t>{</a:t>
            </a:r>
            <a:endParaRPr lang="en-US" altLang="zh-CN" sz="2100" b="1" kern="100" dirty="0">
              <a:solidFill>
                <a:schemeClr val="bg1"/>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sz="2100" b="1" kern="100" dirty="0">
                <a:solidFill>
                  <a:schemeClr val="bg1"/>
                </a:solidFill>
                <a:latin typeface="Times New Roman" panose="02020603050405020304" pitchFamily="18" charset="0"/>
                <a:cs typeface="Times New Roman" panose="02020603050405020304" pitchFamily="18" charset="0"/>
              </a:rPr>
              <a:t>    </a:t>
            </a:r>
            <a:r>
              <a:rPr lang="en-US" altLang="zh-CN" sz="2100" b="1" kern="100" dirty="0" err="1">
                <a:solidFill>
                  <a:schemeClr val="bg1"/>
                </a:solidFill>
                <a:latin typeface="Times New Roman" panose="02020603050405020304" pitchFamily="18" charset="0"/>
                <a:cs typeface="Times New Roman" panose="02020603050405020304" pitchFamily="18" charset="0"/>
              </a:rPr>
              <a:t>int</a:t>
            </a:r>
            <a:r>
              <a:rPr lang="en-US" altLang="zh-CN" sz="2100" b="1" kern="100" dirty="0">
                <a:solidFill>
                  <a:schemeClr val="bg1"/>
                </a:solidFill>
                <a:latin typeface="Times New Roman" panose="02020603050405020304" pitchFamily="18" charset="0"/>
                <a:cs typeface="Times New Roman" panose="02020603050405020304" pitchFamily="18" charset="0"/>
              </a:rPr>
              <a:t> </a:t>
            </a:r>
            <a:r>
              <a:rPr lang="en-US" altLang="zh-CN" sz="2100" b="1" kern="100" dirty="0" err="1">
                <a:solidFill>
                  <a:schemeClr val="bg1"/>
                </a:solidFill>
                <a:latin typeface="Times New Roman" panose="02020603050405020304" pitchFamily="18" charset="0"/>
                <a:cs typeface="Times New Roman" panose="02020603050405020304" pitchFamily="18" charset="0"/>
              </a:rPr>
              <a:t>i</a:t>
            </a:r>
            <a:r>
              <a:rPr lang="en-US" altLang="zh-CN" sz="2100" b="1" kern="100" dirty="0">
                <a:solidFill>
                  <a:schemeClr val="bg1"/>
                </a:solidFill>
                <a:latin typeface="Times New Roman" panose="02020603050405020304" pitchFamily="18" charset="0"/>
                <a:cs typeface="Times New Roman" panose="02020603050405020304" pitchFamily="18" charset="0"/>
              </a:rPr>
              <a:t>;</a:t>
            </a:r>
            <a:endParaRPr lang="zh-CN" altLang="zh-CN" sz="2100" b="1" kern="100" dirty="0">
              <a:solidFill>
                <a:schemeClr val="bg1"/>
              </a:solidFill>
              <a:latin typeface="Calibri" panose="020F0502020204030204" pitchFamily="34" charset="0"/>
              <a:cs typeface="Times New Roman" panose="02020603050405020304" pitchFamily="18" charset="0"/>
            </a:endParaRPr>
          </a:p>
          <a:p>
            <a:pPr marL="228600" algn="just">
              <a:lnSpc>
                <a:spcPct val="125000"/>
              </a:lnSpc>
            </a:pPr>
            <a:r>
              <a:rPr lang="en-US" altLang="zh-CN" sz="2100" b="1" kern="100" dirty="0">
                <a:solidFill>
                  <a:schemeClr val="bg1"/>
                </a:solidFill>
                <a:latin typeface="Times New Roman" panose="02020603050405020304" pitchFamily="18" charset="0"/>
                <a:cs typeface="Times New Roman" panose="02020603050405020304" pitchFamily="18" charset="0"/>
              </a:rPr>
              <a:t>    while(true)</a:t>
            </a:r>
            <a:endParaRPr lang="zh-CN" altLang="zh-CN" sz="2100" b="1" kern="100" dirty="0">
              <a:solidFill>
                <a:schemeClr val="bg1"/>
              </a:solidFill>
              <a:latin typeface="Calibri" panose="020F0502020204030204" pitchFamily="34" charset="0"/>
              <a:cs typeface="Times New Roman" panose="02020603050405020304" pitchFamily="18" charset="0"/>
            </a:endParaRPr>
          </a:p>
          <a:p>
            <a:pPr marL="228600" algn="just">
              <a:lnSpc>
                <a:spcPct val="125000"/>
              </a:lnSpc>
            </a:pPr>
            <a:r>
              <a:rPr lang="en-US" altLang="zh-CN" sz="2100" b="1" kern="100" dirty="0">
                <a:solidFill>
                  <a:schemeClr val="bg1"/>
                </a:solidFill>
                <a:latin typeface="Times New Roman" panose="02020603050405020304" pitchFamily="18" charset="0"/>
                <a:cs typeface="Times New Roman" panose="02020603050405020304" pitchFamily="18" charset="0"/>
              </a:rPr>
              <a:t>    {</a:t>
            </a:r>
            <a:endParaRPr lang="en-US" altLang="zh-CN" sz="2100" b="1" kern="100" dirty="0">
              <a:solidFill>
                <a:schemeClr val="bg1"/>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sz="2100" b="1" kern="100" dirty="0">
                <a:solidFill>
                  <a:schemeClr val="bg1"/>
                </a:solidFill>
                <a:latin typeface="方正粗黑宋简体" panose="02000000000000000000" pitchFamily="2" charset="-122"/>
                <a:ea typeface="方正粗黑宋简体" panose="02000000000000000000" pitchFamily="2" charset="-122"/>
                <a:cs typeface="Times New Roman" panose="02020603050405020304" pitchFamily="18" charset="0"/>
              </a:rPr>
              <a:t>     </a:t>
            </a:r>
            <a:r>
              <a:rPr lang="en-US" altLang="zh-CN" sz="2100" b="1" kern="100" dirty="0">
                <a:solidFill>
                  <a:srgbClr val="FFFF00"/>
                </a:solidFill>
                <a:latin typeface="方正粗黑宋简体" panose="02000000000000000000" pitchFamily="2" charset="-122"/>
                <a:ea typeface="方正粗黑宋简体" panose="02000000000000000000" pitchFamily="2" charset="-122"/>
                <a:cs typeface="Times New Roman" panose="02020603050405020304" pitchFamily="18" charset="0"/>
              </a:rPr>
              <a:t>????????</a:t>
            </a:r>
            <a:r>
              <a:rPr lang="en-US" altLang="zh-CN" sz="2100" b="1" kern="100" dirty="0">
                <a:solidFill>
                  <a:srgbClr val="FFFF00"/>
                </a:solidFill>
                <a:latin typeface="Times New Roman" panose="02020603050405020304" pitchFamily="18" charset="0"/>
                <a:cs typeface="Times New Roman" panose="02020603050405020304" pitchFamily="18" charset="0"/>
              </a:rPr>
              <a:t> </a:t>
            </a:r>
            <a:endParaRPr lang="en-US" altLang="zh-CN" sz="2100" b="1" kern="100" dirty="0">
              <a:solidFill>
                <a:srgbClr val="FFFF00"/>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sz="2100" b="1" kern="100" dirty="0">
                <a:solidFill>
                  <a:schemeClr val="bg1"/>
                </a:solidFill>
                <a:latin typeface="Times New Roman" panose="02020603050405020304" pitchFamily="18" charset="0"/>
                <a:cs typeface="Times New Roman" panose="02020603050405020304" pitchFamily="18" charset="0"/>
              </a:rPr>
              <a:t>     }</a:t>
            </a:r>
            <a:endParaRPr lang="en-US" altLang="zh-CN" sz="2100" b="1" kern="100" dirty="0">
              <a:solidFill>
                <a:schemeClr val="bg1"/>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sz="2100" b="1" kern="100" dirty="0">
                <a:solidFill>
                  <a:schemeClr val="bg1"/>
                </a:solidFill>
                <a:latin typeface="Times New Roman" panose="02020603050405020304" pitchFamily="18" charset="0"/>
                <a:cs typeface="Times New Roman" panose="02020603050405020304" pitchFamily="18" charset="0"/>
              </a:rPr>
              <a:t>}</a:t>
            </a:r>
            <a:endParaRPr lang="en-US" altLang="zh-CN" b="1" kern="100" dirty="0">
              <a:solidFill>
                <a:srgbClr val="FFFF00"/>
              </a:solidFill>
              <a:latin typeface="Times New Roman" panose="02020603050405020304" pitchFamily="18" charset="0"/>
              <a:cs typeface="Times New Roman" panose="02020603050405020304" pitchFamily="18" charset="0"/>
            </a:endParaRPr>
          </a:p>
          <a:p>
            <a:pPr marL="228600" algn="just">
              <a:lnSpc>
                <a:spcPct val="125000"/>
              </a:lnSpc>
            </a:pPr>
            <a:endParaRPr lang="zh-CN" altLang="zh-CN" b="1" kern="100" dirty="0">
              <a:solidFill>
                <a:srgbClr val="FFFF00"/>
              </a:solidFill>
              <a:latin typeface="Calibri" panose="020F0502020204030204" pitchFamily="34" charset="0"/>
              <a:cs typeface="Times New Roman" panose="02020603050405020304" pitchFamily="18" charset="0"/>
            </a:endParaRPr>
          </a:p>
        </p:txBody>
      </p:sp>
      <p:pic>
        <p:nvPicPr>
          <p:cNvPr id="23" name="图片 22"/>
          <p:cNvPicPr>
            <a:picLocks noChangeAspect="1"/>
          </p:cNvPicPr>
          <p:nvPr/>
        </p:nvPicPr>
        <p:blipFill>
          <a:blip r:embed="rId5"/>
          <a:stretch>
            <a:fillRect/>
          </a:stretch>
        </p:blipFill>
        <p:spPr>
          <a:xfrm>
            <a:off x="1605769" y="1590786"/>
            <a:ext cx="506777" cy="729326"/>
          </a:xfrm>
          <a:prstGeom prst="rect">
            <a:avLst/>
          </a:prstGeom>
          <a:ln w="15875">
            <a:solidFill>
              <a:srgbClr val="0C0CC6"/>
            </a:solid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8080" y="1932997"/>
            <a:ext cx="7550291" cy="3707682"/>
          </a:xfrm>
          <a:prstGeom prst="rect">
            <a:avLst/>
          </a:prstGeom>
          <a:solidFill>
            <a:srgbClr val="0C0CC6"/>
          </a:solidFill>
          <a:ln w="34925">
            <a:solidFill>
              <a:schemeClr val="accent1"/>
            </a:solidFill>
          </a:ln>
        </p:spPr>
        <p:txBody>
          <a:bodyPr wrap="square">
            <a:spAutoFit/>
          </a:bodyPr>
          <a:lstStyle/>
          <a:p>
            <a:pPr marL="228600" algn="just">
              <a:lnSpc>
                <a:spcPct val="125000"/>
              </a:lnSpc>
            </a:pPr>
            <a:r>
              <a:rPr lang="en-US" altLang="zh-CN" sz="1350" b="1" kern="100" dirty="0">
                <a:solidFill>
                  <a:srgbClr val="FFFF00"/>
                </a:solidFill>
                <a:latin typeface="Times New Roman" panose="02020603050405020304" pitchFamily="18" charset="0"/>
                <a:cs typeface="Times New Roman" panose="02020603050405020304" pitchFamily="18" charset="0"/>
              </a:rPr>
              <a:t>semaphore </a:t>
            </a:r>
            <a:r>
              <a:rPr lang="en-US" altLang="zh-CN" sz="1350" b="1" kern="100" dirty="0" err="1">
                <a:solidFill>
                  <a:srgbClr val="FFFF00"/>
                </a:solidFill>
                <a:latin typeface="Times New Roman" panose="02020603050405020304" pitchFamily="18" charset="0"/>
                <a:cs typeface="Times New Roman" panose="02020603050405020304" pitchFamily="18" charset="0"/>
              </a:rPr>
              <a:t>ChopStick</a:t>
            </a:r>
            <a:r>
              <a:rPr lang="en-US" altLang="zh-CN" sz="1350" b="1" kern="100" dirty="0">
                <a:solidFill>
                  <a:srgbClr val="FFFF00"/>
                </a:solidFill>
                <a:latin typeface="Times New Roman" panose="02020603050405020304" pitchFamily="18" charset="0"/>
                <a:cs typeface="Times New Roman" panose="02020603050405020304" pitchFamily="18" charset="0"/>
              </a:rPr>
              <a:t> [5]={1,1,1,1,1};</a:t>
            </a:r>
            <a:endParaRPr lang="zh-CN" altLang="zh-CN" sz="1350" b="1" kern="100" dirty="0">
              <a:solidFill>
                <a:srgbClr val="FFFF00"/>
              </a:solidFill>
              <a:latin typeface="Calibri" panose="020F0502020204030204" pitchFamily="34" charset="0"/>
              <a:cs typeface="Times New Roman" panose="02020603050405020304" pitchFamily="18" charset="0"/>
            </a:endParaRPr>
          </a:p>
          <a:p>
            <a:pPr marL="228600" algn="just">
              <a:lnSpc>
                <a:spcPct val="125000"/>
              </a:lnSpc>
            </a:pP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void P</a:t>
            </a:r>
            <a:r>
              <a:rPr lang="en-US" altLang="zh-CN" sz="1350" b="1" kern="100" baseline="-25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35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marL="228600" algn="just">
              <a:lnSpc>
                <a:spcPct val="125000"/>
              </a:lnSpc>
            </a:pP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35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marL="228600" algn="just">
              <a:lnSpc>
                <a:spcPct val="125000"/>
              </a:lnSpc>
            </a:pP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350" b="1" kern="1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int</a:t>
            </a: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350" b="1" kern="1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35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marL="228600" algn="just">
              <a:lnSpc>
                <a:spcPct val="125000"/>
              </a:lnSpc>
            </a:pP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while(true)</a:t>
            </a:r>
            <a:endParaRPr lang="zh-CN" altLang="zh-CN" sz="135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marL="228600" algn="just">
              <a:lnSpc>
                <a:spcPct val="125000"/>
              </a:lnSpc>
            </a:pP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35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marL="228600" indent="149860" algn="just">
              <a:lnSpc>
                <a:spcPct val="125000"/>
              </a:lnSpc>
            </a:pP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Think;</a:t>
            </a:r>
            <a:endParaRPr lang="zh-CN" altLang="zh-CN" sz="135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lnSpc>
                <a:spcPct val="125000"/>
              </a:lnSpc>
            </a:pP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wait(</a:t>
            </a:r>
            <a:r>
              <a:rPr lang="en-US" altLang="zh-CN" sz="135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[(i+1) mod 5]);</a:t>
            </a:r>
            <a:r>
              <a:rPr lang="zh-CN" altLang="en-US"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（左侧筷子）</a:t>
            </a:r>
            <a:endParaRPr lang="zh-CN" altLang="zh-CN" sz="135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lnSpc>
                <a:spcPct val="125000"/>
              </a:lnSpc>
            </a:pP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wait(</a:t>
            </a:r>
            <a:r>
              <a:rPr lang="en-US" altLang="zh-CN" sz="135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35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（右侧筷子）</a:t>
            </a:r>
            <a:endParaRPr lang="zh-CN" altLang="zh-CN" sz="135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lnSpc>
                <a:spcPct val="125000"/>
              </a:lnSpc>
            </a:pP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eat noodles;</a:t>
            </a:r>
            <a:endParaRPr lang="zh-CN" altLang="zh-CN" sz="135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lnSpc>
                <a:spcPct val="125000"/>
              </a:lnSpc>
            </a:pP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signal(</a:t>
            </a:r>
            <a:r>
              <a:rPr lang="en-US" altLang="zh-CN" sz="1350" b="1" kern="100" dirty="0" err="1">
                <a:solidFill>
                  <a:srgbClr val="FFFF00"/>
                </a:solidFill>
                <a:latin typeface="Times New Roman" panose="02020603050405020304" pitchFamily="18" charset="0"/>
                <a:cs typeface="Times New Roman" panose="02020603050405020304" pitchFamily="18" charset="0"/>
              </a:rPr>
              <a:t>ChopStick</a:t>
            </a:r>
            <a:r>
              <a:rPr lang="en-US" altLang="zh-CN" sz="1350" b="1" kern="100" dirty="0">
                <a:solidFill>
                  <a:srgbClr val="FFFF00"/>
                </a:solidFill>
                <a:latin typeface="Times New Roman" panose="02020603050405020304" pitchFamily="18" charset="0"/>
                <a:cs typeface="Times New Roman" panose="02020603050405020304" pitchFamily="18" charset="0"/>
              </a:rPr>
              <a:t> </a:t>
            </a: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35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35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lnSpc>
                <a:spcPct val="125000"/>
              </a:lnSpc>
            </a:pP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signal(</a:t>
            </a:r>
            <a:r>
              <a:rPr lang="en-US" altLang="zh-CN" sz="135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[(i+1) mod 5])</a:t>
            </a:r>
            <a:r>
              <a:rPr lang="zh-CN" altLang="zh-CN" sz="135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35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9235" indent="100330" algn="just">
              <a:lnSpc>
                <a:spcPct val="125000"/>
              </a:lnSpc>
            </a:pP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35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just">
              <a:lnSpc>
                <a:spcPct val="125000"/>
              </a:lnSpc>
            </a:pPr>
            <a:r>
              <a:rPr lang="en-US" altLang="zh-CN" sz="1350"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35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grpSp>
        <p:nvGrpSpPr>
          <p:cNvPr id="10" name="组合 9"/>
          <p:cNvGrpSpPr/>
          <p:nvPr/>
        </p:nvGrpSpPr>
        <p:grpSpPr>
          <a:xfrm>
            <a:off x="4230061" y="1956935"/>
            <a:ext cx="4039050" cy="3615416"/>
            <a:chOff x="2580085" y="871073"/>
            <a:chExt cx="7162366" cy="5980228"/>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80085" y="871073"/>
              <a:ext cx="7162366" cy="5980228"/>
            </a:xfrm>
            <a:prstGeom prst="rect">
              <a:avLst/>
            </a:prstGeom>
          </p:spPr>
        </p:pic>
        <p:sp>
          <p:nvSpPr>
            <p:cNvPr id="12" name="文本框 11"/>
            <p:cNvSpPr txBox="1"/>
            <p:nvPr/>
          </p:nvSpPr>
          <p:spPr>
            <a:xfrm>
              <a:off x="6345811" y="1130865"/>
              <a:ext cx="165371" cy="267273"/>
            </a:xfrm>
            <a:prstGeom prst="rect">
              <a:avLst/>
            </a:prstGeom>
            <a:solidFill>
              <a:schemeClr val="bg1"/>
            </a:solidFill>
          </p:spPr>
          <p:txBody>
            <a:bodyPr wrap="square" lIns="0" tIns="0" rtlCol="0">
              <a:spAutoFit/>
            </a:bodyPr>
            <a:lstStyle/>
            <a:p>
              <a:r>
                <a:rPr lang="en-US" altLang="zh-CN" sz="750" dirty="0"/>
                <a:t>0</a:t>
              </a:r>
              <a:endParaRPr lang="zh-CN" altLang="en-US" sz="750" dirty="0"/>
            </a:p>
          </p:txBody>
        </p:sp>
        <p:sp>
          <p:nvSpPr>
            <p:cNvPr id="13" name="文本框 12"/>
            <p:cNvSpPr txBox="1"/>
            <p:nvPr/>
          </p:nvSpPr>
          <p:spPr>
            <a:xfrm>
              <a:off x="8689112" y="1658098"/>
              <a:ext cx="165371" cy="267273"/>
            </a:xfrm>
            <a:prstGeom prst="rect">
              <a:avLst/>
            </a:prstGeom>
            <a:solidFill>
              <a:schemeClr val="bg1"/>
            </a:solidFill>
          </p:spPr>
          <p:txBody>
            <a:bodyPr wrap="square" lIns="0" tIns="0" rtlCol="0">
              <a:spAutoFit/>
            </a:bodyPr>
            <a:lstStyle/>
            <a:p>
              <a:r>
                <a:rPr lang="en-US" altLang="zh-CN" sz="750" dirty="0"/>
                <a:t>1</a:t>
              </a:r>
              <a:endParaRPr lang="zh-CN" altLang="en-US" sz="750" dirty="0"/>
            </a:p>
          </p:txBody>
        </p:sp>
        <p:sp>
          <p:nvSpPr>
            <p:cNvPr id="14" name="文本框 13"/>
            <p:cNvSpPr txBox="1"/>
            <p:nvPr/>
          </p:nvSpPr>
          <p:spPr>
            <a:xfrm>
              <a:off x="9371321" y="3641783"/>
              <a:ext cx="165371" cy="267273"/>
            </a:xfrm>
            <a:prstGeom prst="rect">
              <a:avLst/>
            </a:prstGeom>
            <a:solidFill>
              <a:schemeClr val="bg1"/>
            </a:solidFill>
          </p:spPr>
          <p:txBody>
            <a:bodyPr wrap="square" lIns="0" tIns="0" rtlCol="0">
              <a:spAutoFit/>
            </a:bodyPr>
            <a:lstStyle/>
            <a:p>
              <a:r>
                <a:rPr lang="en-US" altLang="zh-CN" sz="750" dirty="0"/>
                <a:t>1</a:t>
              </a:r>
              <a:endParaRPr lang="zh-CN" altLang="en-US" sz="750" dirty="0"/>
            </a:p>
          </p:txBody>
        </p:sp>
        <p:sp>
          <p:nvSpPr>
            <p:cNvPr id="15" name="文本框 14"/>
            <p:cNvSpPr txBox="1"/>
            <p:nvPr/>
          </p:nvSpPr>
          <p:spPr>
            <a:xfrm>
              <a:off x="8654914" y="5157389"/>
              <a:ext cx="165371" cy="190909"/>
            </a:xfrm>
            <a:prstGeom prst="rect">
              <a:avLst/>
            </a:prstGeom>
            <a:solidFill>
              <a:schemeClr val="bg1"/>
            </a:solidFill>
          </p:spPr>
          <p:txBody>
            <a:bodyPr wrap="square" lIns="0" tIns="0" bIns="0" rtlCol="0">
              <a:spAutoFit/>
            </a:bodyPr>
            <a:lstStyle/>
            <a:p>
              <a:r>
                <a:rPr lang="en-US" altLang="zh-CN" sz="750" dirty="0"/>
                <a:t>2</a:t>
              </a:r>
              <a:endParaRPr lang="zh-CN" altLang="en-US" sz="750" dirty="0"/>
            </a:p>
          </p:txBody>
        </p:sp>
        <p:sp>
          <p:nvSpPr>
            <p:cNvPr id="16" name="文本框 15"/>
            <p:cNvSpPr txBox="1"/>
            <p:nvPr/>
          </p:nvSpPr>
          <p:spPr>
            <a:xfrm>
              <a:off x="7559040" y="6172869"/>
              <a:ext cx="165371" cy="190909"/>
            </a:xfrm>
            <a:prstGeom prst="rect">
              <a:avLst/>
            </a:prstGeom>
            <a:solidFill>
              <a:schemeClr val="bg1"/>
            </a:solidFill>
          </p:spPr>
          <p:txBody>
            <a:bodyPr wrap="square" lIns="0" tIns="0" bIns="0" rtlCol="0">
              <a:spAutoFit/>
            </a:bodyPr>
            <a:lstStyle/>
            <a:p>
              <a:r>
                <a:rPr lang="en-US" altLang="zh-CN" sz="750" dirty="0"/>
                <a:t>2</a:t>
              </a:r>
              <a:endParaRPr lang="zh-CN" altLang="en-US" sz="750" dirty="0"/>
            </a:p>
          </p:txBody>
        </p:sp>
        <p:sp>
          <p:nvSpPr>
            <p:cNvPr id="17" name="文本框 16"/>
            <p:cNvSpPr txBox="1"/>
            <p:nvPr/>
          </p:nvSpPr>
          <p:spPr>
            <a:xfrm>
              <a:off x="6345811" y="5658695"/>
              <a:ext cx="165371" cy="190909"/>
            </a:xfrm>
            <a:prstGeom prst="rect">
              <a:avLst/>
            </a:prstGeom>
            <a:solidFill>
              <a:schemeClr val="bg1"/>
            </a:solidFill>
          </p:spPr>
          <p:txBody>
            <a:bodyPr wrap="square" lIns="0" tIns="0" bIns="0" rtlCol="0">
              <a:spAutoFit/>
            </a:bodyPr>
            <a:lstStyle/>
            <a:p>
              <a:r>
                <a:rPr lang="en-US" altLang="zh-CN" sz="750" dirty="0"/>
                <a:t>3</a:t>
              </a:r>
              <a:endParaRPr lang="zh-CN" altLang="en-US" sz="750" dirty="0"/>
            </a:p>
          </p:txBody>
        </p:sp>
        <p:sp>
          <p:nvSpPr>
            <p:cNvPr id="18" name="文本框 17"/>
            <p:cNvSpPr txBox="1"/>
            <p:nvPr/>
          </p:nvSpPr>
          <p:spPr>
            <a:xfrm>
              <a:off x="5040798" y="6169390"/>
              <a:ext cx="165371" cy="190909"/>
            </a:xfrm>
            <a:prstGeom prst="rect">
              <a:avLst/>
            </a:prstGeom>
            <a:solidFill>
              <a:schemeClr val="bg1"/>
            </a:solidFill>
          </p:spPr>
          <p:txBody>
            <a:bodyPr wrap="square" lIns="0" tIns="0" bIns="0" rtlCol="0">
              <a:spAutoFit/>
            </a:bodyPr>
            <a:lstStyle/>
            <a:p>
              <a:r>
                <a:rPr lang="en-US" altLang="zh-CN" sz="750" dirty="0"/>
                <a:t>3</a:t>
              </a:r>
              <a:endParaRPr lang="zh-CN" altLang="en-US" sz="750" dirty="0"/>
            </a:p>
          </p:txBody>
        </p:sp>
        <p:sp>
          <p:nvSpPr>
            <p:cNvPr id="19" name="文本框 18"/>
            <p:cNvSpPr txBox="1"/>
            <p:nvPr/>
          </p:nvSpPr>
          <p:spPr>
            <a:xfrm>
              <a:off x="4079283" y="5120364"/>
              <a:ext cx="165371" cy="190909"/>
            </a:xfrm>
            <a:prstGeom prst="rect">
              <a:avLst/>
            </a:prstGeom>
            <a:solidFill>
              <a:schemeClr val="bg1"/>
            </a:solidFill>
          </p:spPr>
          <p:txBody>
            <a:bodyPr wrap="square" lIns="0" tIns="0" bIns="0" rtlCol="0">
              <a:spAutoFit/>
            </a:bodyPr>
            <a:lstStyle/>
            <a:p>
              <a:r>
                <a:rPr lang="en-US" altLang="zh-CN" sz="750" dirty="0"/>
                <a:t>4</a:t>
              </a:r>
              <a:endParaRPr lang="zh-CN" altLang="en-US" sz="750" dirty="0"/>
            </a:p>
          </p:txBody>
        </p:sp>
        <p:sp>
          <p:nvSpPr>
            <p:cNvPr id="20" name="文本框 19"/>
            <p:cNvSpPr txBox="1"/>
            <p:nvPr/>
          </p:nvSpPr>
          <p:spPr>
            <a:xfrm>
              <a:off x="3377055" y="3653324"/>
              <a:ext cx="165371" cy="190909"/>
            </a:xfrm>
            <a:prstGeom prst="rect">
              <a:avLst/>
            </a:prstGeom>
            <a:solidFill>
              <a:schemeClr val="bg1"/>
            </a:solidFill>
          </p:spPr>
          <p:txBody>
            <a:bodyPr wrap="square" lIns="0" tIns="0" bIns="0" rtlCol="0">
              <a:spAutoFit/>
            </a:bodyPr>
            <a:lstStyle/>
            <a:p>
              <a:r>
                <a:rPr lang="en-US" altLang="zh-CN" sz="750" dirty="0"/>
                <a:t>4</a:t>
              </a:r>
              <a:endParaRPr lang="zh-CN" altLang="en-US" sz="750" dirty="0"/>
            </a:p>
          </p:txBody>
        </p:sp>
        <p:sp>
          <p:nvSpPr>
            <p:cNvPr id="21" name="文本框 20"/>
            <p:cNvSpPr txBox="1"/>
            <p:nvPr/>
          </p:nvSpPr>
          <p:spPr>
            <a:xfrm>
              <a:off x="4351707" y="1668668"/>
              <a:ext cx="165371" cy="190909"/>
            </a:xfrm>
            <a:prstGeom prst="rect">
              <a:avLst/>
            </a:prstGeom>
            <a:solidFill>
              <a:schemeClr val="bg1"/>
            </a:solidFill>
          </p:spPr>
          <p:txBody>
            <a:bodyPr wrap="square" lIns="0" tIns="0" bIns="0" rtlCol="0">
              <a:spAutoFit/>
            </a:bodyPr>
            <a:lstStyle/>
            <a:p>
              <a:r>
                <a:rPr lang="en-US" altLang="zh-CN" sz="750" dirty="0"/>
                <a:t>0</a:t>
              </a:r>
              <a:endParaRPr lang="zh-CN" altLang="en-US" sz="750" dirty="0"/>
            </a:p>
          </p:txBody>
        </p:sp>
      </p:grpSp>
      <p:sp>
        <p:nvSpPr>
          <p:cNvPr id="9" name="文本占位符 1"/>
          <p:cNvSpPr txBox="1"/>
          <p:nvPr/>
        </p:nvSpPr>
        <p:spPr>
          <a:xfrm>
            <a:off x="607278" y="388410"/>
            <a:ext cx="6250722"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形成初步控制方案</a:t>
            </a:r>
            <a:r>
              <a:rPr lang="en-US" altLang="zh-CN" b="0" dirty="0">
                <a:solidFill>
                  <a:srgbClr val="FFFF66"/>
                </a:solidFill>
                <a:latin typeface="方正粗黑宋简体" panose="02000000000000000000" pitchFamily="2" charset="-122"/>
                <a:ea typeface="方正粗黑宋简体" panose="02000000000000000000" pitchFamily="2" charset="-122"/>
              </a:rPr>
              <a:t> </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pic>
        <p:nvPicPr>
          <p:cNvPr id="3" name="图片 2"/>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319921" y="2811820"/>
            <a:ext cx="600165" cy="900248"/>
          </a:xfrm>
          <a:prstGeom prst="rect">
            <a:avLst/>
          </a:prstGeom>
          <a:ln w="25400">
            <a:solidFill>
              <a:srgbClr val="0C0CC6"/>
            </a:solidFill>
          </a:ln>
        </p:spPr>
      </p:pic>
      <p:sp>
        <p:nvSpPr>
          <p:cNvPr id="7" name="文本框 6"/>
          <p:cNvSpPr txBox="1"/>
          <p:nvPr/>
        </p:nvSpPr>
        <p:spPr>
          <a:xfrm>
            <a:off x="5044020" y="2811820"/>
            <a:ext cx="3176880" cy="923330"/>
          </a:xfrm>
          <a:prstGeom prst="rect">
            <a:avLst/>
          </a:prstGeom>
          <a:solidFill>
            <a:srgbClr val="0C0CC6"/>
          </a:solidFill>
          <a:ln w="25400">
            <a:solidFill>
              <a:srgbClr val="FFFF00"/>
            </a:solidFill>
          </a:ln>
        </p:spPr>
        <p:txBody>
          <a:bodyPr wrap="square" rtlCol="0">
            <a:spAutoFit/>
          </a:bodyPr>
          <a:lstStyle/>
          <a:p>
            <a:r>
              <a:rPr lang="zh-CN" altLang="en-US" b="1" dirty="0">
                <a:solidFill>
                  <a:schemeClr val="bg1"/>
                </a:solidFill>
                <a:latin typeface="华文楷体" panose="02010600040101010101" pitchFamily="2" charset="-122"/>
                <a:ea typeface="华文楷体" panose="02010600040101010101" pitchFamily="2" charset="-122"/>
              </a:rPr>
              <a:t>思考：</a:t>
            </a:r>
            <a:endParaRPr lang="en-US" altLang="zh-CN" b="1" dirty="0">
              <a:solidFill>
                <a:schemeClr val="bg1"/>
              </a:solidFill>
              <a:latin typeface="华文楷体" panose="02010600040101010101" pitchFamily="2" charset="-122"/>
              <a:ea typeface="华文楷体" panose="02010600040101010101" pitchFamily="2" charset="-122"/>
            </a:endParaRPr>
          </a:p>
          <a:p>
            <a:r>
              <a:rPr lang="en-US" altLang="zh-CN" b="1" dirty="0">
                <a:solidFill>
                  <a:schemeClr val="bg1"/>
                </a:solidFill>
                <a:latin typeface="华文楷体" panose="02010600040101010101" pitchFamily="2" charset="-122"/>
                <a:ea typeface="华文楷体" panose="02010600040101010101" pitchFamily="2" charset="-122"/>
              </a:rPr>
              <a:t>  </a:t>
            </a:r>
            <a:r>
              <a:rPr lang="zh-CN" altLang="en-US" b="1" dirty="0">
                <a:solidFill>
                  <a:schemeClr val="bg1"/>
                </a:solidFill>
                <a:latin typeface="华文楷体" panose="02010600040101010101" pitchFamily="2" charset="-122"/>
                <a:ea typeface="华文楷体" panose="02010600040101010101" pitchFamily="2" charset="-122"/>
              </a:rPr>
              <a:t>该算法是否存在缺陷？</a:t>
            </a:r>
            <a:endParaRPr lang="en-US" altLang="zh-CN" b="1" dirty="0">
              <a:solidFill>
                <a:schemeClr val="bg1"/>
              </a:solidFill>
              <a:latin typeface="华文楷体" panose="02010600040101010101" pitchFamily="2" charset="-122"/>
              <a:ea typeface="华文楷体" panose="02010600040101010101" pitchFamily="2" charset="-122"/>
            </a:endParaRPr>
          </a:p>
          <a:p>
            <a:r>
              <a:rPr lang="en-US" altLang="zh-CN" b="1" dirty="0">
                <a:solidFill>
                  <a:schemeClr val="bg1"/>
                </a:solidFill>
                <a:latin typeface="华文楷体" panose="02010600040101010101" pitchFamily="2" charset="-122"/>
                <a:ea typeface="华文楷体" panose="02010600040101010101" pitchFamily="2" charset="-122"/>
              </a:rPr>
              <a:t>   </a:t>
            </a:r>
            <a:r>
              <a:rPr lang="zh-CN" altLang="en-US" b="1" dirty="0">
                <a:solidFill>
                  <a:schemeClr val="bg1"/>
                </a:solidFill>
                <a:latin typeface="华文楷体" panose="02010600040101010101" pitchFamily="2" charset="-122"/>
                <a:ea typeface="华文楷体" panose="02010600040101010101" pitchFamily="2" charset="-122"/>
              </a:rPr>
              <a:t>若存在，请具体描述出来</a:t>
            </a:r>
            <a:endParaRPr lang="zh-CN" altLang="en-US" b="1"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0500" y="1498659"/>
            <a:ext cx="3047629" cy="4524315"/>
          </a:xfrm>
          <a:prstGeom prst="rect">
            <a:avLst/>
          </a:prstGeom>
          <a:solidFill>
            <a:schemeClr val="accent6">
              <a:lumMod val="20000"/>
              <a:lumOff val="80000"/>
            </a:schemeClr>
          </a:solidFill>
        </p:spPr>
        <p:txBody>
          <a:bodyPr wrap="none" rtlCol="0">
            <a:spAutoFit/>
          </a:bodyPr>
          <a:lstStyle/>
          <a:p>
            <a:r>
              <a:rPr lang="en-US" altLang="zh-CN" dirty="0"/>
              <a:t>Provider(){</a:t>
            </a:r>
            <a:endParaRPr lang="en-US" altLang="zh-CN" dirty="0"/>
          </a:p>
          <a:p>
            <a:r>
              <a:rPr lang="en-US" altLang="zh-CN" dirty="0"/>
              <a:t>      while(true){</a:t>
            </a:r>
            <a:endParaRPr lang="en-US" altLang="zh-CN" dirty="0"/>
          </a:p>
          <a:p>
            <a:r>
              <a:rPr lang="en-US" altLang="zh-CN" dirty="0"/>
              <a:t>           wait(table) ;</a:t>
            </a:r>
            <a:endParaRPr lang="en-US" altLang="zh-CN" dirty="0"/>
          </a:p>
          <a:p>
            <a:r>
              <a:rPr lang="en-US" altLang="zh-CN" dirty="0"/>
              <a:t>           if (</a:t>
            </a:r>
            <a:r>
              <a:rPr lang="en-US" altLang="zh-CN" dirty="0" err="1"/>
              <a:t>i</a:t>
            </a:r>
            <a:r>
              <a:rPr lang="en-US" altLang="zh-CN" dirty="0"/>
              <a:t>==0) {</a:t>
            </a:r>
            <a:endParaRPr lang="en-US" altLang="zh-CN" dirty="0"/>
          </a:p>
          <a:p>
            <a:r>
              <a:rPr lang="en-US" altLang="zh-CN" dirty="0"/>
              <a:t>               </a:t>
            </a:r>
            <a:r>
              <a:rPr lang="zh-CN" altLang="en-US" dirty="0"/>
              <a:t>将组合</a:t>
            </a:r>
            <a:r>
              <a:rPr lang="en-US" altLang="zh-CN" dirty="0"/>
              <a:t>1</a:t>
            </a:r>
            <a:r>
              <a:rPr lang="zh-CN" altLang="en-US" dirty="0"/>
              <a:t>放在桌上；</a:t>
            </a:r>
            <a:endParaRPr lang="en-US" altLang="zh-CN" dirty="0"/>
          </a:p>
          <a:p>
            <a:r>
              <a:rPr lang="en-US" altLang="zh-CN" dirty="0"/>
              <a:t>                signal</a:t>
            </a:r>
            <a:r>
              <a:rPr lang="zh-CN" altLang="en-US" dirty="0"/>
              <a:t>（</a:t>
            </a:r>
            <a:r>
              <a:rPr lang="en-US" altLang="zh-CN" dirty="0"/>
              <a:t>S1</a:t>
            </a:r>
            <a:r>
              <a:rPr lang="zh-CN" altLang="en-US" dirty="0"/>
              <a:t>）；</a:t>
            </a:r>
            <a:endParaRPr lang="en-US" altLang="zh-CN" dirty="0"/>
          </a:p>
          <a:p>
            <a:r>
              <a:rPr lang="en-US" altLang="zh-CN" dirty="0"/>
              <a:t>            } else if (</a:t>
            </a:r>
            <a:r>
              <a:rPr lang="en-US" altLang="zh-CN" dirty="0" err="1"/>
              <a:t>i</a:t>
            </a:r>
            <a:r>
              <a:rPr lang="en-US" altLang="zh-CN" dirty="0"/>
              <a:t>==1) {</a:t>
            </a:r>
            <a:endParaRPr lang="en-US" altLang="zh-CN" dirty="0"/>
          </a:p>
          <a:p>
            <a:r>
              <a:rPr lang="zh-CN" altLang="en-US" dirty="0"/>
              <a:t>                 将组合</a:t>
            </a:r>
            <a:r>
              <a:rPr lang="en-US" altLang="zh-CN" dirty="0"/>
              <a:t>2</a:t>
            </a:r>
            <a:r>
              <a:rPr lang="zh-CN" altLang="en-US" dirty="0"/>
              <a:t>放在桌上；</a:t>
            </a:r>
            <a:endParaRPr lang="en-US" altLang="zh-CN" dirty="0"/>
          </a:p>
          <a:p>
            <a:r>
              <a:rPr lang="en-US" altLang="zh-CN" dirty="0"/>
              <a:t>                 signal</a:t>
            </a:r>
            <a:r>
              <a:rPr lang="zh-CN" altLang="en-US" dirty="0"/>
              <a:t>（</a:t>
            </a:r>
            <a:r>
              <a:rPr lang="en-US" altLang="zh-CN" dirty="0"/>
              <a:t>S2</a:t>
            </a:r>
            <a:r>
              <a:rPr lang="zh-CN" altLang="en-US" dirty="0"/>
              <a:t>）；</a:t>
            </a:r>
            <a:endParaRPr lang="en-US" altLang="zh-CN" dirty="0"/>
          </a:p>
          <a:p>
            <a:r>
              <a:rPr lang="en-US" altLang="zh-CN" dirty="0"/>
              <a:t>            } else if (</a:t>
            </a:r>
            <a:r>
              <a:rPr lang="en-US" altLang="zh-CN" dirty="0" err="1"/>
              <a:t>i</a:t>
            </a:r>
            <a:r>
              <a:rPr lang="en-US" altLang="zh-CN" dirty="0"/>
              <a:t>==2) {</a:t>
            </a:r>
            <a:endParaRPr lang="en-US" altLang="zh-CN" dirty="0"/>
          </a:p>
          <a:p>
            <a:r>
              <a:rPr lang="zh-CN" altLang="en-US" dirty="0"/>
              <a:t>                 将组合</a:t>
            </a:r>
            <a:r>
              <a:rPr lang="en-US" altLang="zh-CN" dirty="0"/>
              <a:t>3</a:t>
            </a:r>
            <a:r>
              <a:rPr lang="zh-CN" altLang="en-US" dirty="0"/>
              <a:t>放在桌上；</a:t>
            </a:r>
            <a:endParaRPr lang="en-US" altLang="zh-CN" dirty="0"/>
          </a:p>
          <a:p>
            <a:r>
              <a:rPr lang="en-US" altLang="zh-CN" dirty="0"/>
              <a:t>                 signal</a:t>
            </a:r>
            <a:r>
              <a:rPr lang="zh-CN" altLang="en-US" dirty="0"/>
              <a:t>（</a:t>
            </a:r>
            <a:r>
              <a:rPr lang="en-US" altLang="zh-CN" dirty="0"/>
              <a:t>S3</a:t>
            </a:r>
            <a:r>
              <a:rPr lang="zh-CN" altLang="en-US" dirty="0"/>
              <a:t>）；</a:t>
            </a:r>
            <a:endParaRPr lang="en-US" altLang="zh-CN" dirty="0"/>
          </a:p>
          <a:p>
            <a:r>
              <a:rPr lang="en-US" altLang="zh-CN" dirty="0"/>
              <a:t>            }</a:t>
            </a:r>
            <a:endParaRPr lang="en-US" altLang="zh-CN" dirty="0"/>
          </a:p>
          <a:p>
            <a:r>
              <a:rPr lang="en-US" altLang="zh-CN" dirty="0"/>
              <a:t>                 </a:t>
            </a:r>
            <a:r>
              <a:rPr lang="en-US" altLang="zh-CN" dirty="0" err="1"/>
              <a:t>i</a:t>
            </a:r>
            <a:r>
              <a:rPr lang="en-US" altLang="zh-CN" dirty="0"/>
              <a:t>=(i+3)%3;</a:t>
            </a:r>
            <a:endParaRPr lang="en-US" altLang="zh-CN" dirty="0"/>
          </a:p>
          <a:p>
            <a:r>
              <a:rPr lang="en-US" altLang="zh-CN" dirty="0"/>
              <a:t>        }</a:t>
            </a:r>
            <a:endParaRPr lang="en-US" altLang="zh-CN" dirty="0"/>
          </a:p>
          <a:p>
            <a:r>
              <a:rPr lang="en-US" altLang="zh-CN" dirty="0"/>
              <a:t>  }    </a:t>
            </a:r>
            <a:endParaRPr lang="en-US" altLang="zh-CN" dirty="0"/>
          </a:p>
        </p:txBody>
      </p:sp>
      <p:sp>
        <p:nvSpPr>
          <p:cNvPr id="4" name="文本框 3"/>
          <p:cNvSpPr txBox="1"/>
          <p:nvPr/>
        </p:nvSpPr>
        <p:spPr>
          <a:xfrm>
            <a:off x="287275" y="234861"/>
            <a:ext cx="2081595" cy="1200329"/>
          </a:xfrm>
          <a:prstGeom prst="rect">
            <a:avLst/>
          </a:prstGeom>
          <a:solidFill>
            <a:schemeClr val="accent5">
              <a:lumMod val="20000"/>
              <a:lumOff val="80000"/>
            </a:schemeClr>
          </a:solidFill>
        </p:spPr>
        <p:txBody>
          <a:bodyPr wrap="none" rtlCol="0">
            <a:spAutoFit/>
          </a:bodyPr>
          <a:lstStyle/>
          <a:p>
            <a:r>
              <a:rPr lang="en-US" altLang="zh-CN" dirty="0"/>
              <a:t>Semaphore S1=0;</a:t>
            </a:r>
            <a:endParaRPr lang="en-US" altLang="zh-CN" dirty="0"/>
          </a:p>
          <a:p>
            <a:r>
              <a:rPr lang="en-US" altLang="zh-CN" dirty="0"/>
              <a:t>Semaphore S1=0;</a:t>
            </a:r>
            <a:endParaRPr lang="zh-CN" altLang="en-US" dirty="0"/>
          </a:p>
          <a:p>
            <a:r>
              <a:rPr lang="en-US" altLang="zh-CN" dirty="0"/>
              <a:t>Semaphore S1=0;</a:t>
            </a:r>
            <a:endParaRPr lang="zh-CN" altLang="en-US" dirty="0"/>
          </a:p>
          <a:p>
            <a:r>
              <a:rPr lang="en-US" altLang="zh-CN" dirty="0"/>
              <a:t>Semaphore table=1;</a:t>
            </a:r>
            <a:endParaRPr lang="zh-CN" altLang="en-US" dirty="0"/>
          </a:p>
        </p:txBody>
      </p:sp>
      <p:sp>
        <p:nvSpPr>
          <p:cNvPr id="5" name="文本框 4"/>
          <p:cNvSpPr txBox="1"/>
          <p:nvPr/>
        </p:nvSpPr>
        <p:spPr>
          <a:xfrm>
            <a:off x="3500375" y="581674"/>
            <a:ext cx="2888932" cy="2308324"/>
          </a:xfrm>
          <a:prstGeom prst="rect">
            <a:avLst/>
          </a:prstGeom>
          <a:solidFill>
            <a:schemeClr val="accent4">
              <a:lumMod val="20000"/>
              <a:lumOff val="80000"/>
            </a:schemeClr>
          </a:solidFill>
        </p:spPr>
        <p:txBody>
          <a:bodyPr wrap="none" rtlCol="0">
            <a:spAutoFit/>
          </a:bodyPr>
          <a:lstStyle/>
          <a:p>
            <a:r>
              <a:rPr lang="en-US" altLang="zh-CN" dirty="0"/>
              <a:t>Smoker1(){</a:t>
            </a:r>
            <a:endParaRPr lang="en-US" altLang="zh-CN" dirty="0"/>
          </a:p>
          <a:p>
            <a:r>
              <a:rPr lang="en-US" altLang="zh-CN" dirty="0"/>
              <a:t>     while(true){</a:t>
            </a:r>
            <a:endParaRPr lang="en-US" altLang="zh-CN" dirty="0"/>
          </a:p>
          <a:p>
            <a:r>
              <a:rPr lang="en-US" altLang="zh-CN" dirty="0"/>
              <a:t>          wait(S1);</a:t>
            </a:r>
            <a:endParaRPr lang="en-US" altLang="zh-CN" dirty="0"/>
          </a:p>
          <a:p>
            <a:r>
              <a:rPr lang="en-US" altLang="zh-CN" dirty="0"/>
              <a:t>              </a:t>
            </a:r>
            <a:r>
              <a:rPr lang="zh-CN" altLang="en-US" dirty="0"/>
              <a:t>从桌上拿走组合</a:t>
            </a:r>
            <a:r>
              <a:rPr lang="en-US" altLang="zh-CN" dirty="0"/>
              <a:t>1</a:t>
            </a:r>
            <a:r>
              <a:rPr lang="zh-CN" altLang="en-US" dirty="0"/>
              <a:t>；</a:t>
            </a:r>
            <a:endParaRPr lang="en-US" altLang="zh-CN" dirty="0"/>
          </a:p>
          <a:p>
            <a:r>
              <a:rPr lang="en-US" altLang="zh-CN" dirty="0"/>
              <a:t>                </a:t>
            </a:r>
            <a:r>
              <a:rPr lang="zh-CN" altLang="en-US" dirty="0"/>
              <a:t>卷烟、抽掉；</a:t>
            </a:r>
            <a:endParaRPr lang="en-US" altLang="zh-CN" dirty="0"/>
          </a:p>
          <a:p>
            <a:r>
              <a:rPr lang="en-US" altLang="zh-CN" dirty="0"/>
              <a:t>           signal(table);</a:t>
            </a:r>
            <a:endParaRPr lang="en-US" altLang="zh-CN" dirty="0"/>
          </a:p>
          <a:p>
            <a:r>
              <a:rPr lang="en-US" altLang="zh-CN" dirty="0"/>
              <a:t>      }</a:t>
            </a:r>
            <a:endParaRPr lang="en-US" altLang="zh-CN" dirty="0"/>
          </a:p>
          <a:p>
            <a:r>
              <a:rPr lang="en-US" altLang="zh-CN" dirty="0"/>
              <a:t>}</a:t>
            </a:r>
            <a:endParaRPr lang="zh-CN" altLang="en-US" dirty="0"/>
          </a:p>
        </p:txBody>
      </p:sp>
      <p:sp>
        <p:nvSpPr>
          <p:cNvPr id="6" name="文本框 5"/>
          <p:cNvSpPr txBox="1"/>
          <p:nvPr/>
        </p:nvSpPr>
        <p:spPr>
          <a:xfrm>
            <a:off x="5905873" y="2111276"/>
            <a:ext cx="2888932" cy="2308324"/>
          </a:xfrm>
          <a:prstGeom prst="rect">
            <a:avLst/>
          </a:prstGeom>
          <a:solidFill>
            <a:schemeClr val="accent4">
              <a:lumMod val="20000"/>
              <a:lumOff val="80000"/>
            </a:schemeClr>
          </a:solidFill>
        </p:spPr>
        <p:txBody>
          <a:bodyPr wrap="none" rtlCol="0">
            <a:spAutoFit/>
          </a:bodyPr>
          <a:lstStyle/>
          <a:p>
            <a:r>
              <a:rPr lang="en-US" altLang="zh-CN" dirty="0"/>
              <a:t>Smoker2(){</a:t>
            </a:r>
            <a:endParaRPr lang="en-US" altLang="zh-CN" dirty="0"/>
          </a:p>
          <a:p>
            <a:r>
              <a:rPr lang="en-US" altLang="zh-CN" dirty="0"/>
              <a:t>     while(true){</a:t>
            </a:r>
            <a:endParaRPr lang="en-US" altLang="zh-CN" dirty="0"/>
          </a:p>
          <a:p>
            <a:r>
              <a:rPr lang="en-US" altLang="zh-CN" dirty="0"/>
              <a:t>          wait(S2);</a:t>
            </a:r>
            <a:endParaRPr lang="en-US" altLang="zh-CN" dirty="0"/>
          </a:p>
          <a:p>
            <a:r>
              <a:rPr lang="en-US" altLang="zh-CN" dirty="0"/>
              <a:t>              </a:t>
            </a:r>
            <a:r>
              <a:rPr lang="zh-CN" altLang="en-US" dirty="0"/>
              <a:t>从桌上拿走组合</a:t>
            </a:r>
            <a:r>
              <a:rPr lang="en-US" altLang="zh-CN" dirty="0"/>
              <a:t>2</a:t>
            </a:r>
            <a:r>
              <a:rPr lang="zh-CN" altLang="en-US" dirty="0"/>
              <a:t>；</a:t>
            </a:r>
            <a:endParaRPr lang="en-US" altLang="zh-CN" dirty="0"/>
          </a:p>
          <a:p>
            <a:r>
              <a:rPr lang="en-US" altLang="zh-CN" dirty="0"/>
              <a:t>                </a:t>
            </a:r>
            <a:r>
              <a:rPr lang="zh-CN" altLang="en-US" dirty="0"/>
              <a:t>卷烟、抽掉；</a:t>
            </a:r>
            <a:endParaRPr lang="en-US" altLang="zh-CN" dirty="0"/>
          </a:p>
          <a:p>
            <a:r>
              <a:rPr lang="en-US" altLang="zh-CN" dirty="0"/>
              <a:t>           signal(table);</a:t>
            </a:r>
            <a:endParaRPr lang="en-US" altLang="zh-CN" dirty="0"/>
          </a:p>
          <a:p>
            <a:r>
              <a:rPr lang="en-US" altLang="zh-CN" dirty="0"/>
              <a:t>      }</a:t>
            </a:r>
            <a:endParaRPr lang="en-US" altLang="zh-CN" dirty="0"/>
          </a:p>
          <a:p>
            <a:r>
              <a:rPr lang="en-US" altLang="zh-CN" dirty="0"/>
              <a:t>}</a:t>
            </a:r>
            <a:endParaRPr lang="zh-CN" altLang="en-US" dirty="0"/>
          </a:p>
        </p:txBody>
      </p:sp>
      <p:sp>
        <p:nvSpPr>
          <p:cNvPr id="7" name="文本框 6"/>
          <p:cNvSpPr txBox="1"/>
          <p:nvPr/>
        </p:nvSpPr>
        <p:spPr>
          <a:xfrm>
            <a:off x="3805175" y="4426698"/>
            <a:ext cx="2888932" cy="2308324"/>
          </a:xfrm>
          <a:prstGeom prst="rect">
            <a:avLst/>
          </a:prstGeom>
          <a:solidFill>
            <a:schemeClr val="accent4">
              <a:lumMod val="20000"/>
              <a:lumOff val="80000"/>
            </a:schemeClr>
          </a:solidFill>
        </p:spPr>
        <p:txBody>
          <a:bodyPr wrap="none" rtlCol="0">
            <a:spAutoFit/>
          </a:bodyPr>
          <a:lstStyle/>
          <a:p>
            <a:r>
              <a:rPr lang="en-US" altLang="zh-CN" dirty="0"/>
              <a:t>Smoker3(){</a:t>
            </a:r>
            <a:endParaRPr lang="en-US" altLang="zh-CN" dirty="0"/>
          </a:p>
          <a:p>
            <a:r>
              <a:rPr lang="en-US" altLang="zh-CN" dirty="0"/>
              <a:t>     while(true){</a:t>
            </a:r>
            <a:endParaRPr lang="en-US" altLang="zh-CN" dirty="0"/>
          </a:p>
          <a:p>
            <a:r>
              <a:rPr lang="en-US" altLang="zh-CN" dirty="0"/>
              <a:t>          wait(S3);</a:t>
            </a:r>
            <a:endParaRPr lang="en-US" altLang="zh-CN" dirty="0"/>
          </a:p>
          <a:p>
            <a:r>
              <a:rPr lang="en-US" altLang="zh-CN" dirty="0"/>
              <a:t>              </a:t>
            </a:r>
            <a:r>
              <a:rPr lang="zh-CN" altLang="en-US" dirty="0"/>
              <a:t>从桌上拿走组合</a:t>
            </a:r>
            <a:r>
              <a:rPr lang="en-US" altLang="zh-CN" dirty="0"/>
              <a:t>3</a:t>
            </a:r>
            <a:r>
              <a:rPr lang="zh-CN" altLang="en-US" dirty="0"/>
              <a:t>；</a:t>
            </a:r>
            <a:endParaRPr lang="en-US" altLang="zh-CN" dirty="0"/>
          </a:p>
          <a:p>
            <a:r>
              <a:rPr lang="en-US" altLang="zh-CN" dirty="0"/>
              <a:t>                </a:t>
            </a:r>
            <a:r>
              <a:rPr lang="zh-CN" altLang="en-US" dirty="0"/>
              <a:t>卷烟、抽掉；</a:t>
            </a:r>
            <a:endParaRPr lang="en-US" altLang="zh-CN" dirty="0"/>
          </a:p>
          <a:p>
            <a:r>
              <a:rPr lang="en-US" altLang="zh-CN" dirty="0"/>
              <a:t>           signal(table);</a:t>
            </a:r>
            <a:endParaRPr lang="en-US" altLang="zh-CN" dirty="0"/>
          </a:p>
          <a:p>
            <a:r>
              <a:rPr lang="en-US" altLang="zh-CN" dirty="0"/>
              <a:t>      }</a:t>
            </a:r>
            <a:endParaRPr lang="en-US" altLang="zh-CN" dirty="0"/>
          </a:p>
          <a:p>
            <a:r>
              <a:rPr lang="en-US" altLang="zh-CN" dirty="0"/>
              <a:t>}</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516809" y="1636364"/>
            <a:ext cx="4223225" cy="3386225"/>
            <a:chOff x="4073102" y="964679"/>
            <a:chExt cx="5630967" cy="4514966"/>
          </a:xfrm>
        </p:grpSpPr>
        <p:grpSp>
          <p:nvGrpSpPr>
            <p:cNvPr id="11" name="组合 10"/>
            <p:cNvGrpSpPr/>
            <p:nvPr/>
          </p:nvGrpSpPr>
          <p:grpSpPr>
            <a:xfrm>
              <a:off x="4073102" y="964679"/>
              <a:ext cx="5630967" cy="4514966"/>
              <a:chOff x="4067592" y="964958"/>
              <a:chExt cx="5630967" cy="4514966"/>
            </a:xfrm>
          </p:grpSpPr>
          <p:grpSp>
            <p:nvGrpSpPr>
              <p:cNvPr id="17" name="组合 16"/>
              <p:cNvGrpSpPr/>
              <p:nvPr/>
            </p:nvGrpSpPr>
            <p:grpSpPr>
              <a:xfrm>
                <a:off x="4067592" y="964958"/>
                <a:ext cx="5630967" cy="4514966"/>
                <a:chOff x="146035" y="875803"/>
                <a:chExt cx="6926259" cy="5801482"/>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035" y="875803"/>
                  <a:ext cx="6926259" cy="5801482"/>
                </a:xfrm>
                <a:prstGeom prst="rect">
                  <a:avLst/>
                </a:prstGeom>
              </p:spPr>
            </p:pic>
            <p:pic>
              <p:nvPicPr>
                <p:cNvPr id="8" name="图片 7"/>
                <p:cNvPicPr>
                  <a:picLocks noChangeAspect="1"/>
                </p:cNvPicPr>
                <p:nvPr/>
              </p:nvPicPr>
              <p:blipFill>
                <a:blip r:embed="rId2"/>
                <a:stretch>
                  <a:fillRect/>
                </a:stretch>
              </p:blipFill>
              <p:spPr>
                <a:xfrm>
                  <a:off x="4881332" y="2033908"/>
                  <a:ext cx="859068" cy="449988"/>
                </a:xfrm>
                <a:prstGeom prst="rect">
                  <a:avLst/>
                </a:prstGeom>
              </p:spPr>
            </p:pic>
            <p:pic>
              <p:nvPicPr>
                <p:cNvPr id="13" name="图片 12"/>
                <p:cNvPicPr>
                  <a:picLocks noChangeAspect="1"/>
                </p:cNvPicPr>
                <p:nvPr/>
              </p:nvPicPr>
              <p:blipFill>
                <a:blip r:embed="rId3"/>
                <a:stretch>
                  <a:fillRect/>
                </a:stretch>
              </p:blipFill>
              <p:spPr>
                <a:xfrm>
                  <a:off x="5310866" y="4572123"/>
                  <a:ext cx="880288" cy="440144"/>
                </a:xfrm>
                <a:prstGeom prst="rect">
                  <a:avLst/>
                </a:prstGeom>
              </p:spPr>
            </p:pic>
            <p:pic>
              <p:nvPicPr>
                <p:cNvPr id="14" name="图片 13"/>
                <p:cNvPicPr>
                  <a:picLocks noChangeAspect="1"/>
                </p:cNvPicPr>
                <p:nvPr/>
              </p:nvPicPr>
              <p:blipFill>
                <a:blip r:embed="rId4"/>
                <a:stretch>
                  <a:fillRect/>
                </a:stretch>
              </p:blipFill>
              <p:spPr>
                <a:xfrm>
                  <a:off x="3184822" y="5099592"/>
                  <a:ext cx="871234" cy="403742"/>
                </a:xfrm>
                <a:prstGeom prst="rect">
                  <a:avLst/>
                </a:prstGeom>
              </p:spPr>
            </p:pic>
            <p:pic>
              <p:nvPicPr>
                <p:cNvPr id="16" name="图片 15"/>
                <p:cNvPicPr>
                  <a:picLocks noChangeAspect="1"/>
                </p:cNvPicPr>
                <p:nvPr/>
              </p:nvPicPr>
              <p:blipFill>
                <a:blip r:embed="rId5"/>
                <a:stretch>
                  <a:fillRect/>
                </a:stretch>
              </p:blipFill>
              <p:spPr>
                <a:xfrm>
                  <a:off x="1086399" y="4572123"/>
                  <a:ext cx="844001" cy="440144"/>
                </a:xfrm>
                <a:prstGeom prst="rect">
                  <a:avLst/>
                </a:prstGeom>
              </p:spPr>
            </p:pic>
          </p:grpSp>
          <p:pic>
            <p:nvPicPr>
              <p:cNvPr id="3" name="图片 2"/>
              <p:cNvPicPr>
                <a:picLocks noChangeAspect="1"/>
              </p:cNvPicPr>
              <p:nvPr/>
            </p:nvPicPr>
            <p:blipFill>
              <a:blip r:embed="rId6"/>
              <a:stretch>
                <a:fillRect/>
              </a:stretch>
            </p:blipFill>
            <p:spPr>
              <a:xfrm>
                <a:off x="8259459" y="3820115"/>
                <a:ext cx="790476" cy="380952"/>
              </a:xfrm>
              <a:prstGeom prst="rect">
                <a:avLst/>
              </a:prstGeom>
            </p:spPr>
          </p:pic>
          <p:pic>
            <p:nvPicPr>
              <p:cNvPr id="4" name="图片 3"/>
              <p:cNvPicPr>
                <a:picLocks noChangeAspect="1"/>
              </p:cNvPicPr>
              <p:nvPr/>
            </p:nvPicPr>
            <p:blipFill>
              <a:blip r:embed="rId7"/>
              <a:stretch>
                <a:fillRect/>
              </a:stretch>
            </p:blipFill>
            <p:spPr>
              <a:xfrm>
                <a:off x="6492241" y="4215405"/>
                <a:ext cx="800000" cy="361905"/>
              </a:xfrm>
              <a:prstGeom prst="rect">
                <a:avLst/>
              </a:prstGeom>
            </p:spPr>
          </p:pic>
          <p:pic>
            <p:nvPicPr>
              <p:cNvPr id="5" name="图片 4"/>
              <p:cNvPicPr>
                <a:picLocks noChangeAspect="1"/>
              </p:cNvPicPr>
              <p:nvPr/>
            </p:nvPicPr>
            <p:blipFill>
              <a:blip r:embed="rId8"/>
              <a:stretch>
                <a:fillRect/>
              </a:stretch>
            </p:blipFill>
            <p:spPr>
              <a:xfrm>
                <a:off x="4748282" y="3836239"/>
                <a:ext cx="790476" cy="352381"/>
              </a:xfrm>
              <a:prstGeom prst="rect">
                <a:avLst/>
              </a:prstGeom>
            </p:spPr>
          </p:pic>
          <p:pic>
            <p:nvPicPr>
              <p:cNvPr id="7" name="图片 6"/>
              <p:cNvPicPr>
                <a:picLocks noChangeAspect="1"/>
              </p:cNvPicPr>
              <p:nvPr/>
            </p:nvPicPr>
            <p:blipFill>
              <a:blip r:embed="rId9"/>
              <a:stretch>
                <a:fillRect/>
              </a:stretch>
            </p:blipFill>
            <p:spPr>
              <a:xfrm>
                <a:off x="5153043" y="1854173"/>
                <a:ext cx="771429" cy="361905"/>
              </a:xfrm>
              <a:prstGeom prst="rect">
                <a:avLst/>
              </a:prstGeom>
            </p:spPr>
          </p:pic>
          <p:pic>
            <p:nvPicPr>
              <p:cNvPr id="10" name="图片 9"/>
              <p:cNvPicPr>
                <a:picLocks noChangeAspect="1"/>
              </p:cNvPicPr>
              <p:nvPr/>
            </p:nvPicPr>
            <p:blipFill>
              <a:blip r:embed="rId10"/>
              <a:stretch>
                <a:fillRect/>
              </a:stretch>
            </p:blipFill>
            <p:spPr>
              <a:xfrm>
                <a:off x="7917333" y="1845017"/>
                <a:ext cx="761905" cy="371429"/>
              </a:xfrm>
              <a:prstGeom prst="rect">
                <a:avLst/>
              </a:prstGeom>
            </p:spPr>
          </p:pic>
        </p:grpSp>
        <p:sp>
          <p:nvSpPr>
            <p:cNvPr id="12" name="文本框 11"/>
            <p:cNvSpPr txBox="1"/>
            <p:nvPr/>
          </p:nvSpPr>
          <p:spPr>
            <a:xfrm>
              <a:off x="7032124" y="4577310"/>
              <a:ext cx="143019" cy="169277"/>
            </a:xfrm>
            <a:prstGeom prst="rect">
              <a:avLst/>
            </a:prstGeom>
            <a:solidFill>
              <a:schemeClr val="bg1"/>
            </a:solidFill>
          </p:spPr>
          <p:txBody>
            <a:bodyPr wrap="square" lIns="0" tIns="0" rIns="0" bIns="0" rtlCol="0">
              <a:spAutoFit/>
            </a:bodyPr>
            <a:lstStyle/>
            <a:p>
              <a:r>
                <a:rPr lang="en-US" altLang="zh-CN" sz="825" dirty="0"/>
                <a:t>3</a:t>
              </a:r>
              <a:endParaRPr lang="zh-CN" altLang="en-US" sz="825" dirty="0"/>
            </a:p>
          </p:txBody>
        </p:sp>
        <p:sp>
          <p:nvSpPr>
            <p:cNvPr id="15" name="文本框 14"/>
            <p:cNvSpPr txBox="1"/>
            <p:nvPr/>
          </p:nvSpPr>
          <p:spPr>
            <a:xfrm>
              <a:off x="7986605" y="4965834"/>
              <a:ext cx="143019" cy="169277"/>
            </a:xfrm>
            <a:prstGeom prst="rect">
              <a:avLst/>
            </a:prstGeom>
            <a:solidFill>
              <a:schemeClr val="bg1"/>
            </a:solidFill>
          </p:spPr>
          <p:txBody>
            <a:bodyPr wrap="square" lIns="0" tIns="0" rIns="0" bIns="0" rtlCol="0">
              <a:spAutoFit/>
            </a:bodyPr>
            <a:lstStyle/>
            <a:p>
              <a:r>
                <a:rPr lang="en-US" altLang="zh-CN" sz="825" dirty="0"/>
                <a:t>2</a:t>
              </a:r>
              <a:endParaRPr lang="zh-CN" altLang="en-US" sz="825" dirty="0"/>
            </a:p>
          </p:txBody>
        </p:sp>
        <p:sp>
          <p:nvSpPr>
            <p:cNvPr id="18" name="文本框 17"/>
            <p:cNvSpPr txBox="1"/>
            <p:nvPr/>
          </p:nvSpPr>
          <p:spPr>
            <a:xfrm>
              <a:off x="7032124" y="1150059"/>
              <a:ext cx="143019" cy="169277"/>
            </a:xfrm>
            <a:prstGeom prst="rect">
              <a:avLst/>
            </a:prstGeom>
            <a:solidFill>
              <a:schemeClr val="bg1"/>
            </a:solidFill>
          </p:spPr>
          <p:txBody>
            <a:bodyPr wrap="square" lIns="0" tIns="0" rIns="0" bIns="0" rtlCol="0">
              <a:spAutoFit/>
            </a:bodyPr>
            <a:lstStyle/>
            <a:p>
              <a:r>
                <a:rPr lang="en-US" altLang="zh-CN" sz="825" dirty="0"/>
                <a:t>0</a:t>
              </a:r>
              <a:endParaRPr lang="zh-CN" altLang="en-US" sz="825" dirty="0"/>
            </a:p>
          </p:txBody>
        </p:sp>
        <p:sp>
          <p:nvSpPr>
            <p:cNvPr id="19" name="文本框 18"/>
            <p:cNvSpPr txBox="1"/>
            <p:nvPr/>
          </p:nvSpPr>
          <p:spPr>
            <a:xfrm>
              <a:off x="8886944" y="1547526"/>
              <a:ext cx="143019" cy="169277"/>
            </a:xfrm>
            <a:prstGeom prst="rect">
              <a:avLst/>
            </a:prstGeom>
            <a:solidFill>
              <a:schemeClr val="bg1"/>
            </a:solidFill>
          </p:spPr>
          <p:txBody>
            <a:bodyPr wrap="square" lIns="0" tIns="0" rIns="0" bIns="0" rtlCol="0">
              <a:spAutoFit/>
            </a:bodyPr>
            <a:lstStyle/>
            <a:p>
              <a:r>
                <a:rPr lang="en-US" altLang="zh-CN" sz="825" dirty="0"/>
                <a:t>1</a:t>
              </a:r>
              <a:endParaRPr lang="zh-CN" altLang="en-US" sz="825" dirty="0"/>
            </a:p>
          </p:txBody>
        </p:sp>
        <p:sp>
          <p:nvSpPr>
            <p:cNvPr id="20" name="文本框 19"/>
            <p:cNvSpPr txBox="1"/>
            <p:nvPr/>
          </p:nvSpPr>
          <p:spPr>
            <a:xfrm>
              <a:off x="9436273" y="3052885"/>
              <a:ext cx="143019" cy="169277"/>
            </a:xfrm>
            <a:prstGeom prst="rect">
              <a:avLst/>
            </a:prstGeom>
            <a:solidFill>
              <a:schemeClr val="bg1"/>
            </a:solidFill>
          </p:spPr>
          <p:txBody>
            <a:bodyPr wrap="square" lIns="0" tIns="0" rIns="0" bIns="0" rtlCol="0">
              <a:spAutoFit/>
            </a:bodyPr>
            <a:lstStyle/>
            <a:p>
              <a:r>
                <a:rPr lang="en-US" altLang="zh-CN" sz="825" dirty="0"/>
                <a:t>1</a:t>
              </a:r>
              <a:endParaRPr lang="zh-CN" altLang="en-US" sz="825" dirty="0"/>
            </a:p>
          </p:txBody>
        </p:sp>
        <p:sp>
          <p:nvSpPr>
            <p:cNvPr id="21" name="文本框 20"/>
            <p:cNvSpPr txBox="1"/>
            <p:nvPr/>
          </p:nvSpPr>
          <p:spPr>
            <a:xfrm>
              <a:off x="8886942" y="4217129"/>
              <a:ext cx="143019" cy="169277"/>
            </a:xfrm>
            <a:prstGeom prst="rect">
              <a:avLst/>
            </a:prstGeom>
            <a:solidFill>
              <a:schemeClr val="bg1"/>
            </a:solidFill>
          </p:spPr>
          <p:txBody>
            <a:bodyPr wrap="square" lIns="0" tIns="0" rIns="0" bIns="0" rtlCol="0">
              <a:spAutoFit/>
            </a:bodyPr>
            <a:lstStyle/>
            <a:p>
              <a:r>
                <a:rPr lang="en-US" altLang="zh-CN" sz="825" dirty="0"/>
                <a:t>2</a:t>
              </a:r>
              <a:endParaRPr lang="zh-CN" altLang="en-US" sz="825" dirty="0"/>
            </a:p>
          </p:txBody>
        </p:sp>
        <p:sp>
          <p:nvSpPr>
            <p:cNvPr id="22" name="文本框 21"/>
            <p:cNvSpPr txBox="1"/>
            <p:nvPr/>
          </p:nvSpPr>
          <p:spPr>
            <a:xfrm>
              <a:off x="5985241" y="4969554"/>
              <a:ext cx="143019" cy="169277"/>
            </a:xfrm>
            <a:prstGeom prst="rect">
              <a:avLst/>
            </a:prstGeom>
            <a:solidFill>
              <a:schemeClr val="bg1"/>
            </a:solidFill>
          </p:spPr>
          <p:txBody>
            <a:bodyPr wrap="square" lIns="0" tIns="0" rIns="0" bIns="0" rtlCol="0">
              <a:spAutoFit/>
            </a:bodyPr>
            <a:lstStyle/>
            <a:p>
              <a:r>
                <a:rPr lang="en-US" altLang="zh-CN" sz="825" dirty="0"/>
                <a:t>3</a:t>
              </a:r>
              <a:endParaRPr lang="zh-CN" altLang="en-US" sz="825" dirty="0"/>
            </a:p>
          </p:txBody>
        </p:sp>
        <p:sp>
          <p:nvSpPr>
            <p:cNvPr id="23" name="文本框 22"/>
            <p:cNvSpPr txBox="1"/>
            <p:nvPr/>
          </p:nvSpPr>
          <p:spPr>
            <a:xfrm>
              <a:off x="5251487" y="4217131"/>
              <a:ext cx="143019" cy="169277"/>
            </a:xfrm>
            <a:prstGeom prst="rect">
              <a:avLst/>
            </a:prstGeom>
            <a:solidFill>
              <a:schemeClr val="bg1"/>
            </a:solidFill>
          </p:spPr>
          <p:txBody>
            <a:bodyPr wrap="square" lIns="0" tIns="0" rIns="0" bIns="0" rtlCol="0">
              <a:spAutoFit/>
            </a:bodyPr>
            <a:lstStyle/>
            <a:p>
              <a:r>
                <a:rPr lang="en-US" altLang="zh-CN" sz="825" dirty="0"/>
                <a:t>4</a:t>
              </a:r>
              <a:endParaRPr lang="zh-CN" altLang="en-US" sz="825" dirty="0"/>
            </a:p>
          </p:txBody>
        </p:sp>
        <p:sp>
          <p:nvSpPr>
            <p:cNvPr id="24" name="文本框 23"/>
            <p:cNvSpPr txBox="1"/>
            <p:nvPr/>
          </p:nvSpPr>
          <p:spPr>
            <a:xfrm>
              <a:off x="4689078" y="3052885"/>
              <a:ext cx="45719" cy="169277"/>
            </a:xfrm>
            <a:prstGeom prst="rect">
              <a:avLst/>
            </a:prstGeom>
            <a:solidFill>
              <a:schemeClr val="bg1"/>
            </a:solidFill>
          </p:spPr>
          <p:txBody>
            <a:bodyPr wrap="square" lIns="0" tIns="0" rIns="0" bIns="0" rtlCol="0">
              <a:spAutoFit/>
            </a:bodyPr>
            <a:lstStyle/>
            <a:p>
              <a:r>
                <a:rPr lang="en-US" altLang="zh-CN" sz="825" dirty="0"/>
                <a:t>4</a:t>
              </a:r>
              <a:endParaRPr lang="zh-CN" altLang="en-US" sz="825" dirty="0"/>
            </a:p>
          </p:txBody>
        </p:sp>
        <p:sp>
          <p:nvSpPr>
            <p:cNvPr id="25" name="文本框 24"/>
            <p:cNvSpPr txBox="1"/>
            <p:nvPr/>
          </p:nvSpPr>
          <p:spPr>
            <a:xfrm>
              <a:off x="5446493" y="1535650"/>
              <a:ext cx="143019" cy="169277"/>
            </a:xfrm>
            <a:prstGeom prst="rect">
              <a:avLst/>
            </a:prstGeom>
            <a:solidFill>
              <a:schemeClr val="bg1"/>
            </a:solidFill>
          </p:spPr>
          <p:txBody>
            <a:bodyPr wrap="square" lIns="0" tIns="0" rIns="0" bIns="0" rtlCol="0">
              <a:spAutoFit/>
            </a:bodyPr>
            <a:lstStyle/>
            <a:p>
              <a:r>
                <a:rPr lang="en-US" altLang="zh-CN" sz="825" dirty="0"/>
                <a:t>0</a:t>
              </a:r>
              <a:endParaRPr lang="zh-CN" altLang="en-US" sz="825" dirty="0"/>
            </a:p>
          </p:txBody>
        </p:sp>
      </p:grpSp>
      <p:sp>
        <p:nvSpPr>
          <p:cNvPr id="9" name="文本占位符 1"/>
          <p:cNvSpPr txBox="1"/>
          <p:nvPr/>
        </p:nvSpPr>
        <p:spPr>
          <a:xfrm>
            <a:off x="596502" y="407361"/>
            <a:ext cx="5564921"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可能导致死锁状态</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sp>
        <p:nvSpPr>
          <p:cNvPr id="31" name="矩形 30"/>
          <p:cNvSpPr/>
          <p:nvPr/>
        </p:nvSpPr>
        <p:spPr>
          <a:xfrm>
            <a:off x="193024" y="1591386"/>
            <a:ext cx="1955823" cy="472950"/>
          </a:xfrm>
          <a:prstGeom prst="rect">
            <a:avLst/>
          </a:prstGeom>
        </p:spPr>
        <p:txBody>
          <a:bodyPr wrap="square">
            <a:spAutoFit/>
          </a:bodyPr>
          <a:lstStyle/>
          <a:p>
            <a:pPr marL="228600" algn="just">
              <a:lnSpc>
                <a:spcPct val="125000"/>
              </a:lnSpc>
            </a:pPr>
            <a:r>
              <a:rPr lang="zh-CN" altLang="en-US" sz="2100" b="1" kern="100" dirty="0">
                <a:solidFill>
                  <a:srgbClr val="C00000"/>
                </a:solidFill>
                <a:latin typeface="方正粗黑宋简体" panose="02000000000000000000" pitchFamily="2" charset="-122"/>
                <a:ea typeface="方正粗黑宋简体" panose="02000000000000000000" pitchFamily="2" charset="-122"/>
                <a:cs typeface="Times New Roman" panose="02020603050405020304" pitchFamily="18" charset="0"/>
              </a:rPr>
              <a:t>思考问题</a:t>
            </a:r>
            <a:r>
              <a:rPr lang="en-US" altLang="zh-CN" sz="2100" b="1" kern="100" dirty="0">
                <a:solidFill>
                  <a:srgbClr val="C00000"/>
                </a:solidFill>
                <a:latin typeface="方正粗黑宋简体" panose="02000000000000000000" pitchFamily="2" charset="-122"/>
                <a:ea typeface="方正粗黑宋简体" panose="02000000000000000000" pitchFamily="2" charset="-122"/>
                <a:cs typeface="Times New Roman" panose="02020603050405020304" pitchFamily="18" charset="0"/>
              </a:rPr>
              <a:t>2</a:t>
            </a:r>
            <a:r>
              <a:rPr lang="zh-CN" altLang="en-US" sz="2100" b="1" kern="100" dirty="0">
                <a:solidFill>
                  <a:srgbClr val="C00000"/>
                </a:solidFill>
                <a:latin typeface="方正粗黑宋简体" panose="02000000000000000000" pitchFamily="2" charset="-122"/>
                <a:ea typeface="方正粗黑宋简体" panose="02000000000000000000" pitchFamily="2" charset="-122"/>
                <a:cs typeface="Times New Roman" panose="02020603050405020304" pitchFamily="18" charset="0"/>
              </a:rPr>
              <a:t>：</a:t>
            </a:r>
            <a:endParaRPr lang="zh-CN" altLang="zh-CN" sz="2100" b="1" kern="100" dirty="0">
              <a:solidFill>
                <a:srgbClr val="C00000"/>
              </a:solidFill>
              <a:latin typeface="方正粗黑宋简体" panose="02000000000000000000" pitchFamily="2" charset="-122"/>
              <a:ea typeface="方正粗黑宋简体" panose="02000000000000000000" pitchFamily="2" charset="-122"/>
              <a:cs typeface="Times New Roman" panose="02020603050405020304" pitchFamily="18" charset="0"/>
            </a:endParaRPr>
          </a:p>
        </p:txBody>
      </p:sp>
      <p:sp>
        <p:nvSpPr>
          <p:cNvPr id="33" name="文本框 32"/>
          <p:cNvSpPr txBox="1"/>
          <p:nvPr/>
        </p:nvSpPr>
        <p:spPr>
          <a:xfrm>
            <a:off x="275477" y="3543695"/>
            <a:ext cx="3103486" cy="1754326"/>
          </a:xfrm>
          <a:prstGeom prst="rect">
            <a:avLst/>
          </a:prstGeom>
          <a:solidFill>
            <a:srgbClr val="0C0CC6"/>
          </a:solidFill>
        </p:spPr>
        <p:txBody>
          <a:bodyPr wrap="square" rtlCol="0">
            <a:spAutoFit/>
          </a:bodyPr>
          <a:lstStyle/>
          <a:p>
            <a:pPr marL="214630" indent="-214630">
              <a:buFont typeface="Wingdings" panose="05000000000000000000" pitchFamily="2" charset="2"/>
              <a:buChar char="p"/>
            </a:pPr>
            <a:r>
              <a:rPr lang="zh-CN" altLang="en-US" b="1" dirty="0">
                <a:solidFill>
                  <a:srgbClr val="FFFF66"/>
                </a:solidFill>
                <a:latin typeface="方正粗黑宋简体" panose="02000000000000000000" pitchFamily="2" charset="-122"/>
                <a:ea typeface="方正粗黑宋简体" panose="02000000000000000000" pitchFamily="2" charset="-122"/>
              </a:rPr>
              <a:t>追求卓越、精益求精的态度很重要</a:t>
            </a:r>
            <a:endParaRPr lang="en-US" altLang="zh-CN" b="1" dirty="0">
              <a:solidFill>
                <a:srgbClr val="FFFF66"/>
              </a:solidFill>
              <a:latin typeface="方正粗黑宋简体" panose="02000000000000000000" pitchFamily="2" charset="-122"/>
              <a:ea typeface="方正粗黑宋简体" panose="02000000000000000000" pitchFamily="2" charset="-122"/>
            </a:endParaRPr>
          </a:p>
          <a:p>
            <a:endParaRPr lang="en-US" altLang="zh-CN" b="1" dirty="0">
              <a:solidFill>
                <a:srgbClr val="FFFF66"/>
              </a:solidFill>
              <a:latin typeface="方正粗黑宋简体" panose="02000000000000000000" pitchFamily="2" charset="-122"/>
              <a:ea typeface="方正粗黑宋简体" panose="02000000000000000000" pitchFamily="2" charset="-122"/>
            </a:endParaRPr>
          </a:p>
          <a:p>
            <a:pPr marL="214630" indent="-214630">
              <a:buFont typeface="Wingdings" panose="05000000000000000000" pitchFamily="2" charset="2"/>
              <a:buChar char="p"/>
            </a:pPr>
            <a:r>
              <a:rPr lang="zh-CN" altLang="en-US" b="1" dirty="0">
                <a:solidFill>
                  <a:srgbClr val="FFFF66"/>
                </a:solidFill>
                <a:latin typeface="方正粗黑宋简体" panose="02000000000000000000" pitchFamily="2" charset="-122"/>
                <a:ea typeface="方正粗黑宋简体" panose="02000000000000000000" pitchFamily="2" charset="-122"/>
              </a:rPr>
              <a:t>不断审视自己，善于找出工作中的死角，不断提升，越来的路会越来越顺畅</a:t>
            </a:r>
            <a:endParaRPr lang="zh-CN" altLang="en-US" b="1" dirty="0">
              <a:solidFill>
                <a:srgbClr val="FFFF66"/>
              </a:solidFill>
              <a:latin typeface="方正粗黑宋简体" panose="02000000000000000000" pitchFamily="2" charset="-122"/>
              <a:ea typeface="方正粗黑宋简体" panose="02000000000000000000" pitchFamily="2" charset="-122"/>
            </a:endParaRPr>
          </a:p>
        </p:txBody>
      </p:sp>
      <p:sp>
        <p:nvSpPr>
          <p:cNvPr id="2" name="矩形 1"/>
          <p:cNvSpPr/>
          <p:nvPr/>
        </p:nvSpPr>
        <p:spPr>
          <a:xfrm>
            <a:off x="430891" y="2069045"/>
            <a:ext cx="2445611" cy="1413849"/>
          </a:xfrm>
          <a:prstGeom prst="rect">
            <a:avLst/>
          </a:prstGeom>
          <a:solidFill>
            <a:srgbClr val="FFFF00"/>
          </a:solidFill>
          <a:ln>
            <a:solidFill>
              <a:srgbClr val="0C0CC6"/>
            </a:solidFill>
          </a:ln>
        </p:spPr>
        <p:txBody>
          <a:bodyPr wrap="square" lIns="0">
            <a:spAutoFit/>
          </a:bodyPr>
          <a:lstStyle/>
          <a:p>
            <a:pPr marL="228600" algn="just">
              <a:lnSpc>
                <a:spcPct val="125000"/>
              </a:lnSpc>
            </a:pPr>
            <a:r>
              <a:rPr lang="zh-CN" altLang="en-US" sz="2400" b="1" kern="100" dirty="0">
                <a:solidFill>
                  <a:srgbClr val="0C0CC6"/>
                </a:solidFill>
                <a:latin typeface="楷体" panose="02010609060101010101" pitchFamily="49" charset="-122"/>
                <a:ea typeface="楷体" panose="02010609060101010101" pitchFamily="49" charset="-122"/>
                <a:cs typeface="Times New Roman" panose="02020603050405020304" pitchFamily="18" charset="0"/>
              </a:rPr>
              <a:t>怎么优化成无死锁的控制方案？</a:t>
            </a:r>
            <a:endParaRPr lang="zh-CN" altLang="zh-CN" sz="2400" b="1" kern="100" dirty="0">
              <a:solidFill>
                <a:srgbClr val="0C0CC6"/>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607279" y="378258"/>
            <a:ext cx="4934727"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dirty="0">
                <a:solidFill>
                  <a:srgbClr val="FFFF66"/>
                </a:solidFill>
                <a:latin typeface="方正粗黑宋简体" panose="02000000000000000000" pitchFamily="2" charset="-122"/>
                <a:ea typeface="方正粗黑宋简体" panose="02000000000000000000" pitchFamily="2" charset="-122"/>
              </a:rPr>
              <a:t>——</a:t>
            </a:r>
            <a:r>
              <a:rPr lang="zh-CN" altLang="en-US" dirty="0">
                <a:solidFill>
                  <a:srgbClr val="FFFF66"/>
                </a:solidFill>
                <a:latin typeface="方正粗黑宋简体" panose="02000000000000000000" pitchFamily="2" charset="-122"/>
                <a:ea typeface="方正粗黑宋简体" panose="02000000000000000000" pitchFamily="2" charset="-122"/>
              </a:rPr>
              <a:t>知识继续搭建</a:t>
            </a:r>
            <a:endParaRPr lang="zh-CN" altLang="zh-CN" dirty="0">
              <a:solidFill>
                <a:srgbClr val="FFFF66"/>
              </a:solidFill>
              <a:latin typeface="方正粗黑宋简体" panose="02000000000000000000" pitchFamily="2" charset="-122"/>
              <a:ea typeface="方正粗黑宋简体" panose="02000000000000000000" pitchFamily="2" charset="-122"/>
            </a:endParaRPr>
          </a:p>
        </p:txBody>
      </p:sp>
      <p:grpSp>
        <p:nvGrpSpPr>
          <p:cNvPr id="6" name="组合 5"/>
          <p:cNvGrpSpPr/>
          <p:nvPr/>
        </p:nvGrpSpPr>
        <p:grpSpPr>
          <a:xfrm>
            <a:off x="4016506" y="2766341"/>
            <a:ext cx="2233848" cy="1131079"/>
            <a:chOff x="5669769" y="2799304"/>
            <a:chExt cx="2978463" cy="1508106"/>
          </a:xfrm>
        </p:grpSpPr>
        <p:sp>
          <p:nvSpPr>
            <p:cNvPr id="10" name="文本框 9"/>
            <p:cNvSpPr txBox="1"/>
            <p:nvPr/>
          </p:nvSpPr>
          <p:spPr>
            <a:xfrm>
              <a:off x="5669769" y="2799304"/>
              <a:ext cx="384048" cy="1508106"/>
            </a:xfrm>
            <a:prstGeom prst="rect">
              <a:avLst/>
            </a:prstGeom>
            <a:solidFill>
              <a:srgbClr val="0C0CC6"/>
            </a:solidFill>
          </p:spPr>
          <p:txBody>
            <a:bodyPr wrap="square" rtlCol="0">
              <a:spAutoFit/>
            </a:bodyPr>
            <a:lstStyle/>
            <a:p>
              <a:r>
                <a:rPr lang="zh-CN" altLang="en-US" sz="1350" dirty="0">
                  <a:solidFill>
                    <a:srgbClr val="FFFF66"/>
                  </a:solidFill>
                  <a:latin typeface="方正粗黑宋简体" panose="02000000000000000000" pitchFamily="2" charset="-122"/>
                  <a:ea typeface="方正粗黑宋简体" panose="02000000000000000000" pitchFamily="2" charset="-122"/>
                </a:rPr>
                <a:t>计数信号量</a:t>
              </a:r>
              <a:endParaRPr lang="zh-CN" altLang="en-US" sz="1350" dirty="0">
                <a:solidFill>
                  <a:srgbClr val="FFFF66"/>
                </a:solidFill>
                <a:latin typeface="方正粗黑宋简体" panose="02000000000000000000" pitchFamily="2" charset="-122"/>
                <a:ea typeface="方正粗黑宋简体" panose="02000000000000000000" pitchFamily="2" charset="-122"/>
              </a:endParaRPr>
            </a:p>
          </p:txBody>
        </p:sp>
        <p:sp>
          <p:nvSpPr>
            <p:cNvPr id="25" name="文本框 24"/>
            <p:cNvSpPr txBox="1"/>
            <p:nvPr/>
          </p:nvSpPr>
          <p:spPr>
            <a:xfrm>
              <a:off x="6266384" y="3101261"/>
              <a:ext cx="2381848" cy="746904"/>
            </a:xfrm>
            <a:prstGeom prst="rect">
              <a:avLst/>
            </a:prstGeom>
            <a:noFill/>
            <a:ln w="31750">
              <a:solidFill>
                <a:srgbClr val="0C0CC6"/>
              </a:solidFill>
            </a:ln>
          </p:spPr>
          <p:txBody>
            <a:bodyPr wrap="none" tIns="108000" bIns="81000" rtlCol="0">
              <a:spAutoFit/>
            </a:bodyPr>
            <a:lstStyle/>
            <a:p>
              <a:pPr marL="214630" indent="-214630">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需要增加计数信号量</a:t>
              </a:r>
              <a:endParaRPr lang="en-US" altLang="zh-CN" sz="1200" dirty="0">
                <a:latin typeface="方正粗黑宋简体" panose="02000000000000000000" pitchFamily="2" charset="-122"/>
                <a:ea typeface="方正粗黑宋简体" panose="02000000000000000000" pitchFamily="2" charset="-122"/>
              </a:endParaRPr>
            </a:p>
            <a:p>
              <a:pPr marL="214630" indent="-214630">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信号量初始值为</a:t>
              </a:r>
              <a:r>
                <a:rPr lang="en-US" altLang="zh-CN" sz="1200" dirty="0">
                  <a:latin typeface="方正粗黑宋简体" panose="02000000000000000000" pitchFamily="2" charset="-122"/>
                  <a:ea typeface="方正粗黑宋简体" panose="02000000000000000000" pitchFamily="2" charset="-122"/>
                </a:rPr>
                <a:t>4</a:t>
              </a:r>
              <a:endParaRPr lang="zh-CN" altLang="en-US" sz="1200" dirty="0">
                <a:latin typeface="方正粗黑宋简体" panose="02000000000000000000" pitchFamily="2" charset="-122"/>
                <a:ea typeface="方正粗黑宋简体" panose="02000000000000000000" pitchFamily="2" charset="-122"/>
              </a:endParaRPr>
            </a:p>
          </p:txBody>
        </p:sp>
      </p:grpSp>
      <p:grpSp>
        <p:nvGrpSpPr>
          <p:cNvPr id="3" name="组合 2"/>
          <p:cNvGrpSpPr/>
          <p:nvPr/>
        </p:nvGrpSpPr>
        <p:grpSpPr>
          <a:xfrm>
            <a:off x="4004534" y="1788532"/>
            <a:ext cx="2861371" cy="923330"/>
            <a:chOff x="5853545" y="1334819"/>
            <a:chExt cx="3815161" cy="1231106"/>
          </a:xfrm>
        </p:grpSpPr>
        <p:sp>
          <p:nvSpPr>
            <p:cNvPr id="12" name="文本框 11"/>
            <p:cNvSpPr txBox="1"/>
            <p:nvPr/>
          </p:nvSpPr>
          <p:spPr>
            <a:xfrm>
              <a:off x="5853545" y="1334819"/>
              <a:ext cx="384048" cy="1231106"/>
            </a:xfrm>
            <a:prstGeom prst="rect">
              <a:avLst/>
            </a:prstGeom>
            <a:solidFill>
              <a:srgbClr val="0C0CC6"/>
            </a:solidFill>
          </p:spPr>
          <p:txBody>
            <a:bodyPr wrap="square" rtlCol="0">
              <a:spAutoFit/>
            </a:bodyPr>
            <a:lstStyle/>
            <a:p>
              <a:r>
                <a:rPr lang="zh-CN" altLang="en-US" sz="1350" dirty="0">
                  <a:solidFill>
                    <a:srgbClr val="FFFF66"/>
                  </a:solidFill>
                  <a:latin typeface="方正粗黑宋简体" panose="02000000000000000000" pitchFamily="2" charset="-122"/>
                  <a:ea typeface="方正粗黑宋简体" panose="02000000000000000000" pitchFamily="2" charset="-122"/>
                </a:rPr>
                <a:t>顺序控制</a:t>
              </a:r>
              <a:endParaRPr lang="zh-CN" altLang="en-US" sz="1350" dirty="0">
                <a:solidFill>
                  <a:srgbClr val="FFFF66"/>
                </a:solidFill>
                <a:latin typeface="方正粗黑宋简体" panose="02000000000000000000" pitchFamily="2" charset="-122"/>
                <a:ea typeface="方正粗黑宋简体" panose="02000000000000000000" pitchFamily="2" charset="-122"/>
              </a:endParaRPr>
            </a:p>
          </p:txBody>
        </p:sp>
        <p:sp>
          <p:nvSpPr>
            <p:cNvPr id="26" name="文本框 25"/>
            <p:cNvSpPr txBox="1"/>
            <p:nvPr/>
          </p:nvSpPr>
          <p:spPr>
            <a:xfrm>
              <a:off x="6466120" y="1521572"/>
              <a:ext cx="3202586" cy="746904"/>
            </a:xfrm>
            <a:prstGeom prst="rect">
              <a:avLst/>
            </a:prstGeom>
            <a:noFill/>
            <a:ln w="31750">
              <a:solidFill>
                <a:srgbClr val="0C0CC6"/>
              </a:solidFill>
            </a:ln>
          </p:spPr>
          <p:txBody>
            <a:bodyPr wrap="none" tIns="108000" bIns="81000" rtlCol="0">
              <a:spAutoFit/>
            </a:bodyPr>
            <a:lstStyle/>
            <a:p>
              <a:pPr marL="214630" indent="-214630">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奇数编号哲学家先拿左手筷子</a:t>
              </a:r>
              <a:endParaRPr lang="en-US" altLang="zh-CN" sz="1200" dirty="0">
                <a:latin typeface="方正粗黑宋简体" panose="02000000000000000000" pitchFamily="2" charset="-122"/>
                <a:ea typeface="方正粗黑宋简体" panose="02000000000000000000" pitchFamily="2" charset="-122"/>
              </a:endParaRPr>
            </a:p>
            <a:p>
              <a:pPr marL="214630" indent="-214630">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偶数编号哲学家刚好相反</a:t>
              </a:r>
              <a:endParaRPr lang="en-US" altLang="zh-CN" sz="1200" dirty="0">
                <a:latin typeface="方正粗黑宋简体" panose="02000000000000000000" pitchFamily="2" charset="-122"/>
                <a:ea typeface="方正粗黑宋简体" panose="02000000000000000000" pitchFamily="2" charset="-122"/>
              </a:endParaRPr>
            </a:p>
          </p:txBody>
        </p:sp>
      </p:grpSp>
      <p:grpSp>
        <p:nvGrpSpPr>
          <p:cNvPr id="5" name="组合 4"/>
          <p:cNvGrpSpPr/>
          <p:nvPr/>
        </p:nvGrpSpPr>
        <p:grpSpPr>
          <a:xfrm>
            <a:off x="568143" y="2965561"/>
            <a:ext cx="2835633" cy="923330"/>
            <a:chOff x="809705" y="2949557"/>
            <a:chExt cx="3780845" cy="1231106"/>
          </a:xfrm>
        </p:grpSpPr>
        <p:sp>
          <p:nvSpPr>
            <p:cNvPr id="14" name="文本框 13"/>
            <p:cNvSpPr txBox="1"/>
            <p:nvPr/>
          </p:nvSpPr>
          <p:spPr>
            <a:xfrm>
              <a:off x="809705" y="2949557"/>
              <a:ext cx="384048" cy="1231106"/>
            </a:xfrm>
            <a:prstGeom prst="rect">
              <a:avLst/>
            </a:prstGeom>
            <a:solidFill>
              <a:srgbClr val="0C0CC6"/>
            </a:solidFill>
          </p:spPr>
          <p:txBody>
            <a:bodyPr wrap="square" rtlCol="0">
              <a:spAutoFit/>
            </a:bodyPr>
            <a:lstStyle/>
            <a:p>
              <a:r>
                <a:rPr lang="zh-CN" altLang="en-US" sz="1350" dirty="0">
                  <a:solidFill>
                    <a:srgbClr val="FFFF66"/>
                  </a:solidFill>
                  <a:latin typeface="方正粗黑宋简体" panose="02000000000000000000" pitchFamily="2" charset="-122"/>
                  <a:ea typeface="方正粗黑宋简体" panose="02000000000000000000" pitchFamily="2" charset="-122"/>
                </a:rPr>
                <a:t>人数控制</a:t>
              </a:r>
              <a:endParaRPr lang="zh-CN" altLang="en-US" sz="1350" dirty="0">
                <a:solidFill>
                  <a:srgbClr val="FFFF66"/>
                </a:solidFill>
                <a:latin typeface="方正粗黑宋简体" panose="02000000000000000000" pitchFamily="2" charset="-122"/>
                <a:ea typeface="方正粗黑宋简体" panose="02000000000000000000" pitchFamily="2" charset="-122"/>
              </a:endParaRPr>
            </a:p>
          </p:txBody>
        </p:sp>
        <p:sp>
          <p:nvSpPr>
            <p:cNvPr id="27" name="文本框 26"/>
            <p:cNvSpPr txBox="1"/>
            <p:nvPr/>
          </p:nvSpPr>
          <p:spPr>
            <a:xfrm>
              <a:off x="1475594" y="3093504"/>
              <a:ext cx="3114956" cy="500682"/>
            </a:xfrm>
            <a:prstGeom prst="rect">
              <a:avLst/>
            </a:prstGeom>
            <a:noFill/>
            <a:ln w="31750">
              <a:solidFill>
                <a:srgbClr val="0C0CC6"/>
              </a:solidFill>
            </a:ln>
          </p:spPr>
          <p:txBody>
            <a:bodyPr wrap="none" tIns="108000" bIns="81000" rtlCol="0">
              <a:spAutoFit/>
            </a:bodyPr>
            <a:lstStyle/>
            <a:p>
              <a:pPr marL="214630" indent="-214630">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最多允许</a:t>
              </a:r>
              <a:r>
                <a:rPr lang="en-US" altLang="zh-CN" sz="1200" dirty="0">
                  <a:latin typeface="方正粗黑宋简体" panose="02000000000000000000" pitchFamily="2" charset="-122"/>
                  <a:ea typeface="方正粗黑宋简体" panose="02000000000000000000" pitchFamily="2" charset="-122"/>
                </a:rPr>
                <a:t>4</a:t>
              </a:r>
              <a:r>
                <a:rPr lang="zh-CN" altLang="en-US" sz="1200" dirty="0">
                  <a:latin typeface="方正粗黑宋简体" panose="02000000000000000000" pitchFamily="2" charset="-122"/>
                  <a:ea typeface="方正粗黑宋简体" panose="02000000000000000000" pitchFamily="2" charset="-122"/>
                </a:rPr>
                <a:t>名哲学家同时进餐</a:t>
              </a:r>
              <a:endParaRPr lang="zh-CN" altLang="en-US" sz="1200" dirty="0">
                <a:latin typeface="方正粗黑宋简体" panose="02000000000000000000" pitchFamily="2" charset="-122"/>
                <a:ea typeface="方正粗黑宋简体" panose="02000000000000000000" pitchFamily="2" charset="-122"/>
              </a:endParaRPr>
            </a:p>
          </p:txBody>
        </p:sp>
      </p:grpSp>
      <p:grpSp>
        <p:nvGrpSpPr>
          <p:cNvPr id="2" name="组合 1"/>
          <p:cNvGrpSpPr/>
          <p:nvPr/>
        </p:nvGrpSpPr>
        <p:grpSpPr>
          <a:xfrm>
            <a:off x="572560" y="1568586"/>
            <a:ext cx="2914897" cy="1338828"/>
            <a:chOff x="809705" y="1035517"/>
            <a:chExt cx="3886529" cy="1785104"/>
          </a:xfrm>
        </p:grpSpPr>
        <p:sp>
          <p:nvSpPr>
            <p:cNvPr id="16" name="文本框 15"/>
            <p:cNvSpPr txBox="1"/>
            <p:nvPr/>
          </p:nvSpPr>
          <p:spPr>
            <a:xfrm>
              <a:off x="809705" y="1035517"/>
              <a:ext cx="384048" cy="1785104"/>
            </a:xfrm>
            <a:prstGeom prst="rect">
              <a:avLst/>
            </a:prstGeom>
            <a:solidFill>
              <a:srgbClr val="0C0CC6"/>
            </a:solidFill>
          </p:spPr>
          <p:txBody>
            <a:bodyPr wrap="square" rtlCol="0">
              <a:spAutoFit/>
            </a:bodyPr>
            <a:lstStyle/>
            <a:p>
              <a:r>
                <a:rPr lang="zh-CN" altLang="en-US" sz="1350" dirty="0">
                  <a:solidFill>
                    <a:srgbClr val="FFFF66"/>
                  </a:solidFill>
                  <a:latin typeface="方正粗黑宋简体" panose="02000000000000000000" pitchFamily="2" charset="-122"/>
                  <a:ea typeface="方正粗黑宋简体" panose="02000000000000000000" pitchFamily="2" charset="-122"/>
                </a:rPr>
                <a:t>分析死锁原因</a:t>
              </a:r>
              <a:endParaRPr lang="zh-CN" altLang="en-US" sz="1350" dirty="0">
                <a:solidFill>
                  <a:srgbClr val="FFFF66"/>
                </a:solidFill>
                <a:latin typeface="方正粗黑宋简体" panose="02000000000000000000" pitchFamily="2" charset="-122"/>
                <a:ea typeface="方正粗黑宋简体" panose="02000000000000000000" pitchFamily="2" charset="-122"/>
              </a:endParaRPr>
            </a:p>
          </p:txBody>
        </p:sp>
        <p:sp>
          <p:nvSpPr>
            <p:cNvPr id="28" name="文本框 27"/>
            <p:cNvSpPr txBox="1"/>
            <p:nvPr/>
          </p:nvSpPr>
          <p:spPr>
            <a:xfrm>
              <a:off x="1493648" y="1418749"/>
              <a:ext cx="3202586" cy="993125"/>
            </a:xfrm>
            <a:prstGeom prst="rect">
              <a:avLst/>
            </a:prstGeom>
            <a:noFill/>
            <a:ln w="31750">
              <a:solidFill>
                <a:srgbClr val="0C0CC6"/>
              </a:solidFill>
            </a:ln>
          </p:spPr>
          <p:txBody>
            <a:bodyPr wrap="none" tIns="108000" bIns="81000" rtlCol="0">
              <a:spAutoFit/>
            </a:bodyPr>
            <a:lstStyle/>
            <a:p>
              <a:pPr marL="214630" indent="-214630">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哲学家申请筷子顺序一致</a:t>
              </a:r>
              <a:endParaRPr lang="en-US" altLang="zh-CN" sz="1200" dirty="0">
                <a:latin typeface="方正粗黑宋简体" panose="02000000000000000000" pitchFamily="2" charset="-122"/>
                <a:ea typeface="方正粗黑宋简体" panose="02000000000000000000" pitchFamily="2" charset="-122"/>
              </a:endParaRPr>
            </a:p>
            <a:p>
              <a:pPr marL="214630" indent="-214630">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所有人同时获得同一侧的筷子</a:t>
              </a:r>
              <a:endParaRPr lang="en-US" altLang="zh-CN" sz="1200" dirty="0">
                <a:latin typeface="方正粗黑宋简体" panose="02000000000000000000" pitchFamily="2" charset="-122"/>
                <a:ea typeface="方正粗黑宋简体" panose="02000000000000000000" pitchFamily="2" charset="-122"/>
              </a:endParaRPr>
            </a:p>
            <a:p>
              <a:pPr marL="214630" indent="-214630">
                <a:buFont typeface="Wingdings" panose="05000000000000000000" pitchFamily="2" charset="2"/>
                <a:buChar char="l"/>
              </a:pPr>
              <a:r>
                <a:rPr lang="zh-CN" altLang="en-US" sz="1200" dirty="0">
                  <a:latin typeface="方正粗黑宋简体" panose="02000000000000000000" pitchFamily="2" charset="-122"/>
                  <a:ea typeface="方正粗黑宋简体" panose="02000000000000000000" pitchFamily="2" charset="-122"/>
                </a:rPr>
                <a:t>形成环路等待状态</a:t>
              </a:r>
              <a:endParaRPr lang="zh-CN" altLang="en-US" sz="1200" dirty="0">
                <a:latin typeface="方正粗黑宋简体" panose="02000000000000000000" pitchFamily="2" charset="-122"/>
                <a:ea typeface="方正粗黑宋简体" panose="02000000000000000000" pitchFamily="2" charset="-122"/>
              </a:endParaRPr>
            </a:p>
          </p:txBody>
        </p:sp>
      </p:grpSp>
      <p:grpSp>
        <p:nvGrpSpPr>
          <p:cNvPr id="8" name="组合 7"/>
          <p:cNvGrpSpPr/>
          <p:nvPr/>
        </p:nvGrpSpPr>
        <p:grpSpPr>
          <a:xfrm>
            <a:off x="1399546" y="3693618"/>
            <a:ext cx="6071812" cy="2004453"/>
            <a:chOff x="1866061" y="3781824"/>
            <a:chExt cx="8095749" cy="2672604"/>
          </a:xfrm>
        </p:grpSpPr>
        <p:grpSp>
          <p:nvGrpSpPr>
            <p:cNvPr id="9" name="组合 8"/>
            <p:cNvGrpSpPr/>
            <p:nvPr/>
          </p:nvGrpSpPr>
          <p:grpSpPr>
            <a:xfrm>
              <a:off x="5643634" y="3781824"/>
              <a:ext cx="4318176" cy="2672604"/>
              <a:chOff x="4701542" y="3773720"/>
              <a:chExt cx="4318176" cy="2672604"/>
            </a:xfrm>
          </p:grpSpPr>
          <p:sp>
            <p:nvSpPr>
              <p:cNvPr id="30" name="右箭头 29"/>
              <p:cNvSpPr/>
              <p:nvPr/>
            </p:nvSpPr>
            <p:spPr>
              <a:xfrm>
                <a:off x="4701542" y="4778009"/>
                <a:ext cx="616641" cy="877316"/>
              </a:xfrm>
              <a:prstGeom prst="rightArrow">
                <a:avLst/>
              </a:prstGeom>
              <a:solidFill>
                <a:srgbClr val="FFFF00"/>
              </a:solidFill>
              <a:ln>
                <a:solidFill>
                  <a:srgbClr val="0C0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3" name="组合 52"/>
              <p:cNvGrpSpPr/>
              <p:nvPr/>
            </p:nvGrpSpPr>
            <p:grpSpPr>
              <a:xfrm>
                <a:off x="5813449" y="4739038"/>
                <a:ext cx="3114771" cy="1707286"/>
                <a:chOff x="8936339" y="2414813"/>
                <a:chExt cx="3090581" cy="1998246"/>
              </a:xfrm>
            </p:grpSpPr>
            <p:grpSp>
              <p:nvGrpSpPr>
                <p:cNvPr id="55" name="组合 54"/>
                <p:cNvGrpSpPr/>
                <p:nvPr/>
              </p:nvGrpSpPr>
              <p:grpSpPr>
                <a:xfrm>
                  <a:off x="9478862" y="3362672"/>
                  <a:ext cx="490460" cy="1050387"/>
                  <a:chOff x="1925480" y="5245519"/>
                  <a:chExt cx="490460" cy="1050387"/>
                </a:xfrm>
              </p:grpSpPr>
              <p:sp>
                <p:nvSpPr>
                  <p:cNvPr id="66" name="矩形 65"/>
                  <p:cNvSpPr/>
                  <p:nvPr/>
                </p:nvSpPr>
                <p:spPr>
                  <a:xfrm>
                    <a:off x="2232453" y="5245519"/>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67" name="文本框 66"/>
                  <p:cNvSpPr txBox="1"/>
                  <p:nvPr/>
                </p:nvSpPr>
                <p:spPr>
                  <a:xfrm>
                    <a:off x="1925480" y="5376076"/>
                    <a:ext cx="473348" cy="789270"/>
                  </a:xfrm>
                  <a:prstGeom prst="rect">
                    <a:avLst/>
                  </a:prstGeom>
                  <a:noFill/>
                </p:spPr>
                <p:txBody>
                  <a:bodyPr vert="eaVert" wrap="square" rtlCol="0">
                    <a:spAutoFit/>
                  </a:bodyPr>
                  <a:lstStyle/>
                  <a:p>
                    <a:pPr>
                      <a:lnSpc>
                        <a:spcPct val="150000"/>
                      </a:lnSpc>
                    </a:pPr>
                    <a:r>
                      <a:rPr lang="zh-CN" altLang="en-US" sz="750" b="1" dirty="0">
                        <a:latin typeface="仿宋" panose="02010609060101010101" pitchFamily="49" charset="-122"/>
                        <a:ea typeface="仿宋" panose="02010609060101010101" pitchFamily="49" charset="-122"/>
                      </a:rPr>
                      <a:t>进餐规则</a:t>
                    </a:r>
                    <a:endParaRPr lang="zh-CN" altLang="en-US" sz="750" b="1" dirty="0">
                      <a:latin typeface="仿宋" panose="02010609060101010101" pitchFamily="49" charset="-122"/>
                      <a:ea typeface="仿宋" panose="02010609060101010101" pitchFamily="49" charset="-122"/>
                    </a:endParaRPr>
                  </a:p>
                </p:txBody>
              </p:sp>
            </p:grpSp>
            <p:grpSp>
              <p:nvGrpSpPr>
                <p:cNvPr id="56" name="组合 55"/>
                <p:cNvGrpSpPr/>
                <p:nvPr/>
              </p:nvGrpSpPr>
              <p:grpSpPr>
                <a:xfrm>
                  <a:off x="11503618" y="3337450"/>
                  <a:ext cx="523302" cy="1050387"/>
                  <a:chOff x="2081178" y="5456923"/>
                  <a:chExt cx="523302" cy="1050387"/>
                </a:xfrm>
              </p:grpSpPr>
              <p:sp>
                <p:nvSpPr>
                  <p:cNvPr id="64" name="矩形 63"/>
                  <p:cNvSpPr/>
                  <p:nvPr/>
                </p:nvSpPr>
                <p:spPr>
                  <a:xfrm>
                    <a:off x="2081178" y="5456923"/>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65" name="文本框 64"/>
                  <p:cNvSpPr txBox="1"/>
                  <p:nvPr/>
                </p:nvSpPr>
                <p:spPr>
                  <a:xfrm>
                    <a:off x="2131131" y="5587480"/>
                    <a:ext cx="473349" cy="789270"/>
                  </a:xfrm>
                  <a:prstGeom prst="rect">
                    <a:avLst/>
                  </a:prstGeom>
                  <a:noFill/>
                </p:spPr>
                <p:txBody>
                  <a:bodyPr vert="eaVert" wrap="square" rtlCol="0">
                    <a:spAutoFit/>
                  </a:bodyPr>
                  <a:lstStyle/>
                  <a:p>
                    <a:pPr>
                      <a:lnSpc>
                        <a:spcPct val="150000"/>
                      </a:lnSpc>
                    </a:pPr>
                    <a:r>
                      <a:rPr lang="zh-CN" altLang="en-US" sz="750" b="1" dirty="0">
                        <a:latin typeface="仿宋" panose="02010609060101010101" pitchFamily="49" charset="-122"/>
                        <a:ea typeface="仿宋" panose="02010609060101010101" pitchFamily="49" charset="-122"/>
                      </a:rPr>
                      <a:t>资源管理</a:t>
                    </a:r>
                    <a:endParaRPr lang="zh-CN" altLang="en-US" sz="750" b="1" dirty="0">
                      <a:latin typeface="仿宋" panose="02010609060101010101" pitchFamily="49" charset="-122"/>
                      <a:ea typeface="仿宋" panose="02010609060101010101" pitchFamily="49" charset="-122"/>
                    </a:endParaRPr>
                  </a:p>
                </p:txBody>
              </p:sp>
            </p:grpSp>
            <p:grpSp>
              <p:nvGrpSpPr>
                <p:cNvPr id="57" name="组合 56"/>
                <p:cNvGrpSpPr/>
                <p:nvPr/>
              </p:nvGrpSpPr>
              <p:grpSpPr>
                <a:xfrm>
                  <a:off x="8936339" y="2815719"/>
                  <a:ext cx="513458" cy="1050387"/>
                  <a:chOff x="1850847" y="5316088"/>
                  <a:chExt cx="513458" cy="1050387"/>
                </a:xfrm>
              </p:grpSpPr>
              <p:sp>
                <p:nvSpPr>
                  <p:cNvPr id="62" name="矩形 61"/>
                  <p:cNvSpPr/>
                  <p:nvPr/>
                </p:nvSpPr>
                <p:spPr>
                  <a:xfrm>
                    <a:off x="2180818" y="5316088"/>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63" name="文本框 62"/>
                  <p:cNvSpPr txBox="1"/>
                  <p:nvPr/>
                </p:nvSpPr>
                <p:spPr>
                  <a:xfrm>
                    <a:off x="1850847" y="5443183"/>
                    <a:ext cx="473349" cy="789270"/>
                  </a:xfrm>
                  <a:prstGeom prst="rect">
                    <a:avLst/>
                  </a:prstGeom>
                  <a:noFill/>
                </p:spPr>
                <p:txBody>
                  <a:bodyPr vert="eaVert" wrap="square" rtlCol="0">
                    <a:spAutoFit/>
                  </a:bodyPr>
                  <a:lstStyle/>
                  <a:p>
                    <a:pPr>
                      <a:lnSpc>
                        <a:spcPct val="150000"/>
                      </a:lnSpc>
                    </a:pPr>
                    <a:r>
                      <a:rPr lang="zh-CN" altLang="en-US" sz="750" b="1" dirty="0">
                        <a:latin typeface="仿宋" panose="02010609060101010101" pitchFamily="49" charset="-122"/>
                        <a:ea typeface="仿宋" panose="02010609060101010101" pitchFamily="49" charset="-122"/>
                      </a:rPr>
                      <a:t>进程控制</a:t>
                    </a:r>
                    <a:endParaRPr lang="zh-CN" altLang="en-US" sz="750" b="1" dirty="0">
                      <a:latin typeface="仿宋" panose="02010609060101010101" pitchFamily="49" charset="-122"/>
                      <a:ea typeface="仿宋" panose="02010609060101010101" pitchFamily="49" charset="-122"/>
                    </a:endParaRPr>
                  </a:p>
                </p:txBody>
              </p:sp>
            </p:grpSp>
            <p:grpSp>
              <p:nvGrpSpPr>
                <p:cNvPr id="58" name="组合 57"/>
                <p:cNvGrpSpPr/>
                <p:nvPr/>
              </p:nvGrpSpPr>
              <p:grpSpPr>
                <a:xfrm>
                  <a:off x="10866450" y="2815719"/>
                  <a:ext cx="535495" cy="1565614"/>
                  <a:chOff x="1786100" y="5200824"/>
                  <a:chExt cx="535495" cy="1565614"/>
                </a:xfrm>
              </p:grpSpPr>
              <p:sp>
                <p:nvSpPr>
                  <p:cNvPr id="60" name="矩形 59"/>
                  <p:cNvSpPr/>
                  <p:nvPr/>
                </p:nvSpPr>
                <p:spPr>
                  <a:xfrm>
                    <a:off x="2138108" y="5200824"/>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61" name="文本框 60"/>
                  <p:cNvSpPr txBox="1"/>
                  <p:nvPr/>
                </p:nvSpPr>
                <p:spPr>
                  <a:xfrm>
                    <a:off x="1786100" y="5779502"/>
                    <a:ext cx="473349" cy="986936"/>
                  </a:xfrm>
                  <a:prstGeom prst="rect">
                    <a:avLst/>
                  </a:prstGeom>
                  <a:noFill/>
                </p:spPr>
                <p:txBody>
                  <a:bodyPr vert="eaVert" wrap="square" rtlCol="0">
                    <a:spAutoFit/>
                  </a:bodyPr>
                  <a:lstStyle/>
                  <a:p>
                    <a:pPr>
                      <a:lnSpc>
                        <a:spcPct val="150000"/>
                      </a:lnSpc>
                    </a:pPr>
                    <a:r>
                      <a:rPr lang="zh-CN" altLang="en-US" sz="750" b="1" dirty="0">
                        <a:latin typeface="仿宋" panose="02010609060101010101" pitchFamily="49" charset="-122"/>
                        <a:ea typeface="仿宋" panose="02010609060101010101" pitchFamily="49" charset="-122"/>
                      </a:rPr>
                      <a:t>信号量设置</a:t>
                    </a:r>
                    <a:endParaRPr lang="zh-CN" altLang="en-US" sz="750" b="1" dirty="0">
                      <a:latin typeface="仿宋" panose="02010609060101010101" pitchFamily="49" charset="-122"/>
                      <a:ea typeface="仿宋" panose="02010609060101010101" pitchFamily="49" charset="-122"/>
                    </a:endParaRPr>
                  </a:p>
                </p:txBody>
              </p:sp>
            </p:grpSp>
            <p:sp>
              <p:nvSpPr>
                <p:cNvPr id="59" name="文本框 58"/>
                <p:cNvSpPr txBox="1"/>
                <p:nvPr/>
              </p:nvSpPr>
              <p:spPr>
                <a:xfrm>
                  <a:off x="9331069" y="2414813"/>
                  <a:ext cx="2359811" cy="1287535"/>
                </a:xfrm>
                <a:prstGeom prst="rect">
                  <a:avLst/>
                </a:prstGeom>
                <a:solidFill>
                  <a:schemeClr val="bg1">
                    <a:lumMod val="95000"/>
                  </a:schemeClr>
                </a:solidFill>
                <a:ln w="60325">
                  <a:solidFill>
                    <a:srgbClr val="C00000"/>
                  </a:solidFill>
                </a:ln>
                <a:scene3d>
                  <a:camera prst="isometricOffAxis1Top">
                    <a:rot lat="18600000" lon="18900000" rev="2400000"/>
                  </a:camera>
                  <a:lightRig rig="threePt" dir="t"/>
                </a:scene3d>
              </p:spPr>
              <p:txBody>
                <a:bodyPr wrap="square" lIns="135000" tIns="81000" rIns="135000" bIns="81000" rtlCol="0">
                  <a:spAutoFit/>
                  <a:scene3d>
                    <a:camera prst="isometricOffAxis1Top">
                      <a:rot lat="18600000" lon="19200000" rev="2400000"/>
                    </a:camera>
                    <a:lightRig rig="threePt" dir="t"/>
                  </a:scene3d>
                </a:bodyPr>
                <a:lstStyle/>
                <a:p>
                  <a:pPr algn="ctr">
                    <a:lnSpc>
                      <a:spcPct val="150000"/>
                    </a:lnSpc>
                  </a:pPr>
                  <a:r>
                    <a:rPr lang="zh-CN" altLang="en-US" sz="1500" b="1" dirty="0">
                      <a:solidFill>
                        <a:srgbClr val="0C0CC6"/>
                      </a:solidFill>
                      <a:latin typeface="方正粗黑宋简体" panose="02000000000000000000" pitchFamily="2" charset="-122"/>
                      <a:ea typeface="方正粗黑宋简体" panose="02000000000000000000" pitchFamily="2" charset="-122"/>
                    </a:rPr>
                    <a:t>哲学家进餐问题的初步解决方案</a:t>
                  </a:r>
                  <a:endParaRPr lang="zh-CN" altLang="en-US" sz="1500" b="1" dirty="0">
                    <a:solidFill>
                      <a:srgbClr val="0C0CC6"/>
                    </a:solidFill>
                    <a:latin typeface="方正粗黑宋简体" panose="02000000000000000000" pitchFamily="2" charset="-122"/>
                    <a:ea typeface="方正粗黑宋简体" panose="02000000000000000000" pitchFamily="2" charset="-122"/>
                  </a:endParaRPr>
                </a:p>
              </p:txBody>
            </p:sp>
          </p:grpSp>
          <p:grpSp>
            <p:nvGrpSpPr>
              <p:cNvPr id="7" name="组合 6"/>
              <p:cNvGrpSpPr/>
              <p:nvPr/>
            </p:nvGrpSpPr>
            <p:grpSpPr>
              <a:xfrm>
                <a:off x="5791990" y="3773720"/>
                <a:ext cx="3227728" cy="1806305"/>
                <a:chOff x="5875113" y="3872284"/>
                <a:chExt cx="3227728" cy="1806305"/>
              </a:xfrm>
            </p:grpSpPr>
            <p:sp>
              <p:nvSpPr>
                <p:cNvPr id="45" name="文本框 44"/>
                <p:cNvSpPr txBox="1"/>
                <p:nvPr/>
              </p:nvSpPr>
              <p:spPr>
                <a:xfrm>
                  <a:off x="7657940" y="4095581"/>
                  <a:ext cx="523220" cy="1066869"/>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分析死锁原因</a:t>
                  </a:r>
                  <a:endParaRPr lang="zh-CN" altLang="en-US" sz="900" b="1" dirty="0">
                    <a:latin typeface="仿宋" panose="02010609060101010101" pitchFamily="49" charset="-122"/>
                    <a:ea typeface="仿宋" panose="02010609060101010101" pitchFamily="49" charset="-122"/>
                  </a:endParaRPr>
                </a:p>
              </p:txBody>
            </p:sp>
            <p:sp>
              <p:nvSpPr>
                <p:cNvPr id="46" name="矩形 45"/>
                <p:cNvSpPr/>
                <p:nvPr/>
              </p:nvSpPr>
              <p:spPr>
                <a:xfrm>
                  <a:off x="6240583" y="4266812"/>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文本框 46"/>
                <p:cNvSpPr txBox="1"/>
                <p:nvPr/>
              </p:nvSpPr>
              <p:spPr>
                <a:xfrm>
                  <a:off x="5875113" y="4420429"/>
                  <a:ext cx="477053" cy="789271"/>
                </a:xfrm>
                <a:prstGeom prst="rect">
                  <a:avLst/>
                </a:prstGeom>
                <a:noFill/>
              </p:spPr>
              <p:txBody>
                <a:bodyPr vert="eaVert" wrap="square" rtlCol="0">
                  <a:spAutoFit/>
                </a:bodyPr>
                <a:lstStyle/>
                <a:p>
                  <a:pPr>
                    <a:lnSpc>
                      <a:spcPct val="150000"/>
                    </a:lnSpc>
                  </a:pPr>
                  <a:r>
                    <a:rPr lang="zh-CN" altLang="en-US" sz="750" b="1" dirty="0">
                      <a:latin typeface="仿宋" panose="02010609060101010101" pitchFamily="49" charset="-122"/>
                      <a:ea typeface="仿宋" panose="02010609060101010101" pitchFamily="49" charset="-122"/>
                    </a:rPr>
                    <a:t>顺序控制</a:t>
                  </a:r>
                  <a:endParaRPr lang="zh-CN" altLang="en-US" sz="750" b="1" dirty="0">
                    <a:latin typeface="仿宋" panose="02010609060101010101" pitchFamily="49" charset="-122"/>
                    <a:ea typeface="仿宋" panose="02010609060101010101" pitchFamily="49" charset="-122"/>
                  </a:endParaRPr>
                </a:p>
              </p:txBody>
            </p:sp>
            <p:sp>
              <p:nvSpPr>
                <p:cNvPr id="48" name="矩形 47"/>
                <p:cNvSpPr/>
                <p:nvPr/>
              </p:nvSpPr>
              <p:spPr>
                <a:xfrm>
                  <a:off x="8079227" y="4263330"/>
                  <a:ext cx="166623" cy="890879"/>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文本框 50"/>
                <p:cNvSpPr txBox="1"/>
                <p:nvPr/>
              </p:nvSpPr>
              <p:spPr>
                <a:xfrm>
                  <a:off x="8579621" y="4755299"/>
                  <a:ext cx="523220" cy="923290"/>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计数信号量</a:t>
                  </a:r>
                  <a:endParaRPr lang="zh-CN" altLang="en-US" sz="900" b="1" dirty="0">
                    <a:latin typeface="仿宋" panose="02010609060101010101" pitchFamily="49" charset="-122"/>
                    <a:ea typeface="仿宋" panose="02010609060101010101" pitchFamily="49" charset="-122"/>
                  </a:endParaRPr>
                </a:p>
              </p:txBody>
            </p:sp>
            <p:sp>
              <p:nvSpPr>
                <p:cNvPr id="44" name="矩形 43"/>
                <p:cNvSpPr/>
                <p:nvPr/>
              </p:nvSpPr>
              <p:spPr>
                <a:xfrm>
                  <a:off x="6752717" y="4624164"/>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8445932" y="4624164"/>
                  <a:ext cx="195244" cy="955861"/>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文本框 48"/>
                <p:cNvSpPr txBox="1"/>
                <p:nvPr/>
              </p:nvSpPr>
              <p:spPr>
                <a:xfrm>
                  <a:off x="6397174" y="4825074"/>
                  <a:ext cx="523220" cy="789271"/>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人数控制</a:t>
                  </a:r>
                  <a:endParaRPr lang="zh-CN" altLang="en-US" sz="900" b="1" dirty="0">
                    <a:latin typeface="仿宋" panose="02010609060101010101" pitchFamily="49" charset="-122"/>
                    <a:ea typeface="仿宋" panose="02010609060101010101" pitchFamily="49" charset="-122"/>
                  </a:endParaRPr>
                </a:p>
              </p:txBody>
            </p:sp>
            <p:sp>
              <p:nvSpPr>
                <p:cNvPr id="68" name="文本框 67"/>
                <p:cNvSpPr txBox="1"/>
                <p:nvPr/>
              </p:nvSpPr>
              <p:spPr>
                <a:xfrm>
                  <a:off x="6296513" y="3872284"/>
                  <a:ext cx="2378281" cy="1100060"/>
                </a:xfrm>
                <a:prstGeom prst="rect">
                  <a:avLst/>
                </a:prstGeom>
                <a:solidFill>
                  <a:schemeClr val="bg1">
                    <a:lumMod val="95000"/>
                  </a:schemeClr>
                </a:solidFill>
                <a:ln w="60325">
                  <a:solidFill>
                    <a:srgbClr val="C00000"/>
                  </a:solidFill>
                </a:ln>
                <a:scene3d>
                  <a:camera prst="isometricOffAxis1Top">
                    <a:rot lat="18600000" lon="18900000" rev="2400000"/>
                  </a:camera>
                  <a:lightRig rig="threePt" dir="t"/>
                </a:scene3d>
              </p:spPr>
              <p:txBody>
                <a:bodyPr wrap="square" lIns="135000" tIns="81000" rIns="135000" bIns="81000" rtlCol="0">
                  <a:spAutoFit/>
                  <a:scene3d>
                    <a:camera prst="isometricOffAxis1Top">
                      <a:rot lat="18600000" lon="19200000" rev="2400000"/>
                    </a:camera>
                    <a:lightRig rig="threePt" dir="t"/>
                  </a:scene3d>
                </a:bodyPr>
                <a:lstStyle/>
                <a:p>
                  <a:pPr algn="ctr">
                    <a:lnSpc>
                      <a:spcPct val="150000"/>
                    </a:lnSpc>
                  </a:pPr>
                  <a:r>
                    <a:rPr lang="zh-CN" altLang="en-US" sz="1500" b="1" dirty="0">
                      <a:solidFill>
                        <a:srgbClr val="0C0CC6"/>
                      </a:solidFill>
                      <a:latin typeface="方正粗黑宋简体" panose="02000000000000000000" pitchFamily="2" charset="-122"/>
                      <a:ea typeface="方正粗黑宋简体" panose="02000000000000000000" pitchFamily="2" charset="-122"/>
                    </a:rPr>
                    <a:t>哲学家进餐问题的无死锁方案</a:t>
                  </a:r>
                  <a:endParaRPr lang="zh-CN" altLang="en-US" sz="1500" b="1" dirty="0">
                    <a:solidFill>
                      <a:srgbClr val="0C0CC6"/>
                    </a:solidFill>
                    <a:latin typeface="方正粗黑宋简体" panose="02000000000000000000" pitchFamily="2" charset="-122"/>
                    <a:ea typeface="方正粗黑宋简体" panose="02000000000000000000" pitchFamily="2" charset="-122"/>
                  </a:endParaRPr>
                </a:p>
              </p:txBody>
            </p:sp>
          </p:grpSp>
        </p:grpSp>
        <p:grpSp>
          <p:nvGrpSpPr>
            <p:cNvPr id="70" name="组合 69"/>
            <p:cNvGrpSpPr/>
            <p:nvPr/>
          </p:nvGrpSpPr>
          <p:grpSpPr>
            <a:xfrm>
              <a:off x="1866061" y="4276912"/>
              <a:ext cx="3368579" cy="1998246"/>
              <a:chOff x="8886468" y="2414813"/>
              <a:chExt cx="3368579" cy="1998246"/>
            </a:xfrm>
          </p:grpSpPr>
          <p:grpSp>
            <p:nvGrpSpPr>
              <p:cNvPr id="72" name="组合 71"/>
              <p:cNvGrpSpPr/>
              <p:nvPr/>
            </p:nvGrpSpPr>
            <p:grpSpPr>
              <a:xfrm>
                <a:off x="9428992" y="3362672"/>
                <a:ext cx="540330" cy="1050387"/>
                <a:chOff x="1875610" y="5245519"/>
                <a:chExt cx="540330" cy="1050387"/>
              </a:xfrm>
            </p:grpSpPr>
            <p:sp>
              <p:nvSpPr>
                <p:cNvPr id="83" name="矩形 82"/>
                <p:cNvSpPr/>
                <p:nvPr/>
              </p:nvSpPr>
              <p:spPr>
                <a:xfrm>
                  <a:off x="2232453" y="5245519"/>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文本框 83"/>
                <p:cNvSpPr txBox="1"/>
                <p:nvPr/>
              </p:nvSpPr>
              <p:spPr>
                <a:xfrm>
                  <a:off x="1875610" y="5376076"/>
                  <a:ext cx="523219" cy="789271"/>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进餐规则</a:t>
                  </a:r>
                  <a:endParaRPr lang="zh-CN" altLang="en-US" sz="900" b="1" dirty="0">
                    <a:latin typeface="仿宋" panose="02010609060101010101" pitchFamily="49" charset="-122"/>
                    <a:ea typeface="仿宋" panose="02010609060101010101" pitchFamily="49" charset="-122"/>
                  </a:endParaRPr>
                </a:p>
              </p:txBody>
            </p:sp>
          </p:grpSp>
          <p:grpSp>
            <p:nvGrpSpPr>
              <p:cNvPr id="73" name="组合 72"/>
              <p:cNvGrpSpPr/>
              <p:nvPr/>
            </p:nvGrpSpPr>
            <p:grpSpPr>
              <a:xfrm>
                <a:off x="11690881" y="3288942"/>
                <a:ext cx="564166" cy="1050387"/>
                <a:chOff x="2268441" y="5408415"/>
                <a:chExt cx="564166" cy="1050387"/>
              </a:xfrm>
            </p:grpSpPr>
            <p:sp>
              <p:nvSpPr>
                <p:cNvPr id="81" name="矩形 80"/>
                <p:cNvSpPr/>
                <p:nvPr/>
              </p:nvSpPr>
              <p:spPr>
                <a:xfrm>
                  <a:off x="2268441" y="5408415"/>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文本框 81"/>
                <p:cNvSpPr txBox="1"/>
                <p:nvPr/>
              </p:nvSpPr>
              <p:spPr>
                <a:xfrm>
                  <a:off x="2309388" y="5606279"/>
                  <a:ext cx="523219" cy="789271"/>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资源管理</a:t>
                  </a:r>
                  <a:endParaRPr lang="zh-CN" altLang="en-US" sz="900" b="1" dirty="0">
                    <a:latin typeface="仿宋" panose="02010609060101010101" pitchFamily="49" charset="-122"/>
                    <a:ea typeface="仿宋" panose="02010609060101010101" pitchFamily="49" charset="-122"/>
                  </a:endParaRPr>
                </a:p>
              </p:txBody>
            </p:sp>
          </p:grpSp>
          <p:grpSp>
            <p:nvGrpSpPr>
              <p:cNvPr id="74" name="组合 73"/>
              <p:cNvGrpSpPr/>
              <p:nvPr/>
            </p:nvGrpSpPr>
            <p:grpSpPr>
              <a:xfrm>
                <a:off x="8886468" y="2815719"/>
                <a:ext cx="563329" cy="1050387"/>
                <a:chOff x="1800976" y="5316088"/>
                <a:chExt cx="563329" cy="1050387"/>
              </a:xfrm>
            </p:grpSpPr>
            <p:sp>
              <p:nvSpPr>
                <p:cNvPr id="79" name="矩形 78"/>
                <p:cNvSpPr/>
                <p:nvPr/>
              </p:nvSpPr>
              <p:spPr>
                <a:xfrm>
                  <a:off x="2180818" y="5316088"/>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文本框 79"/>
                <p:cNvSpPr txBox="1"/>
                <p:nvPr/>
              </p:nvSpPr>
              <p:spPr>
                <a:xfrm>
                  <a:off x="1800976" y="5443184"/>
                  <a:ext cx="523220" cy="789271"/>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进程控制</a:t>
                  </a:r>
                  <a:endParaRPr lang="zh-CN" altLang="en-US" sz="900" b="1" dirty="0">
                    <a:latin typeface="仿宋" panose="02010609060101010101" pitchFamily="49" charset="-122"/>
                    <a:ea typeface="仿宋" panose="02010609060101010101" pitchFamily="49" charset="-122"/>
                  </a:endParaRPr>
                </a:p>
              </p:txBody>
            </p:sp>
          </p:grpSp>
          <p:grpSp>
            <p:nvGrpSpPr>
              <p:cNvPr id="75" name="组合 74"/>
              <p:cNvGrpSpPr/>
              <p:nvPr/>
            </p:nvGrpSpPr>
            <p:grpSpPr>
              <a:xfrm>
                <a:off x="10816575" y="2796964"/>
                <a:ext cx="642852" cy="1584369"/>
                <a:chOff x="1736225" y="5182069"/>
                <a:chExt cx="642852" cy="1584369"/>
              </a:xfrm>
            </p:grpSpPr>
            <p:sp>
              <p:nvSpPr>
                <p:cNvPr id="77" name="矩形 76"/>
                <p:cNvSpPr/>
                <p:nvPr/>
              </p:nvSpPr>
              <p:spPr>
                <a:xfrm>
                  <a:off x="2195590" y="5182069"/>
                  <a:ext cx="183487" cy="1050387"/>
                </a:xfrm>
                <a:prstGeom prst="rect">
                  <a:avLst/>
                </a:prstGeom>
                <a:solidFill>
                  <a:srgbClr val="0C0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文本框 77"/>
                <p:cNvSpPr txBox="1"/>
                <p:nvPr/>
              </p:nvSpPr>
              <p:spPr>
                <a:xfrm>
                  <a:off x="1736225" y="5779502"/>
                  <a:ext cx="523220" cy="986936"/>
                </a:xfrm>
                <a:prstGeom prst="rect">
                  <a:avLst/>
                </a:prstGeom>
                <a:noFill/>
              </p:spPr>
              <p:txBody>
                <a:bodyPr vert="eaVert" wrap="square" rtlCol="0">
                  <a:spAutoFit/>
                </a:bodyPr>
                <a:lstStyle/>
                <a:p>
                  <a:pPr>
                    <a:lnSpc>
                      <a:spcPct val="150000"/>
                    </a:lnSpc>
                  </a:pPr>
                  <a:r>
                    <a:rPr lang="zh-CN" altLang="en-US" sz="900" b="1" dirty="0">
                      <a:latin typeface="仿宋" panose="02010609060101010101" pitchFamily="49" charset="-122"/>
                      <a:ea typeface="仿宋" panose="02010609060101010101" pitchFamily="49" charset="-122"/>
                    </a:rPr>
                    <a:t>信号量设置</a:t>
                  </a:r>
                  <a:endParaRPr lang="zh-CN" altLang="en-US" sz="900" b="1" dirty="0">
                    <a:latin typeface="仿宋" panose="02010609060101010101" pitchFamily="49" charset="-122"/>
                    <a:ea typeface="仿宋" panose="02010609060101010101" pitchFamily="49" charset="-122"/>
                  </a:endParaRPr>
                </a:p>
              </p:txBody>
            </p:sp>
          </p:grpSp>
          <p:sp>
            <p:nvSpPr>
              <p:cNvPr id="76" name="文本框 75"/>
              <p:cNvSpPr txBox="1"/>
              <p:nvPr/>
            </p:nvSpPr>
            <p:spPr>
              <a:xfrm>
                <a:off x="9331069" y="2414813"/>
                <a:ext cx="2526168" cy="1276433"/>
              </a:xfrm>
              <a:prstGeom prst="rect">
                <a:avLst/>
              </a:prstGeom>
              <a:solidFill>
                <a:schemeClr val="bg1">
                  <a:lumMod val="95000"/>
                </a:schemeClr>
              </a:solidFill>
              <a:ln w="60325">
                <a:solidFill>
                  <a:srgbClr val="C00000"/>
                </a:solidFill>
              </a:ln>
              <a:scene3d>
                <a:camera prst="isometricOffAxis1Top">
                  <a:rot lat="18600000" lon="18900000" rev="2400000"/>
                </a:camera>
                <a:lightRig rig="threePt" dir="t"/>
              </a:scene3d>
            </p:spPr>
            <p:txBody>
              <a:bodyPr wrap="square" lIns="135000" tIns="81000" rIns="135000" bIns="81000" rtlCol="0">
                <a:spAutoFit/>
                <a:scene3d>
                  <a:camera prst="isometricOffAxis1Top">
                    <a:rot lat="18600000" lon="19200000" rev="2400000"/>
                  </a:camera>
                  <a:lightRig rig="threePt" dir="t"/>
                </a:scene3d>
              </a:bodyPr>
              <a:lstStyle/>
              <a:p>
                <a:pPr algn="ctr">
                  <a:lnSpc>
                    <a:spcPct val="150000"/>
                  </a:lnSpc>
                </a:pPr>
                <a:r>
                  <a:rPr lang="zh-CN" altLang="en-US" b="1" dirty="0">
                    <a:solidFill>
                      <a:srgbClr val="0C0CC6"/>
                    </a:solidFill>
                    <a:latin typeface="方正粗黑宋简体" panose="02000000000000000000" pitchFamily="2" charset="-122"/>
                    <a:ea typeface="方正粗黑宋简体" panose="02000000000000000000" pitchFamily="2" charset="-122"/>
                  </a:rPr>
                  <a:t>哲学家进餐问题的初步解决方案</a:t>
                </a:r>
                <a:endParaRPr lang="zh-CN" altLang="en-US" b="1" dirty="0">
                  <a:solidFill>
                    <a:srgbClr val="0C0CC6"/>
                  </a:solidFill>
                  <a:latin typeface="方正粗黑宋简体" panose="02000000000000000000" pitchFamily="2" charset="-122"/>
                  <a:ea typeface="方正粗黑宋简体" panose="02000000000000000000" pitchFamily="2" charset="-122"/>
                </a:endParaRPr>
              </a:p>
            </p:txBody>
          </p:sp>
        </p:grpSp>
      </p:grpSp>
      <p:pic>
        <p:nvPicPr>
          <p:cNvPr id="69" name="图片 68"/>
          <p:cNvPicPr>
            <a:picLocks noChangeAspect="1"/>
          </p:cNvPicPr>
          <p:nvPr/>
        </p:nvPicPr>
        <p:blipFill>
          <a:blip r:embed="rId1"/>
          <a:stretch>
            <a:fillRect/>
          </a:stretch>
        </p:blipFill>
        <p:spPr>
          <a:xfrm>
            <a:off x="7076532" y="857250"/>
            <a:ext cx="2045260" cy="1642566"/>
          </a:xfrm>
          <a:prstGeom prst="rect">
            <a:avLst/>
          </a:prstGeom>
          <a:ln>
            <a:solidFill>
              <a:schemeClr val="tx1"/>
            </a:solidFill>
          </a:ln>
        </p:spPr>
      </p:pic>
      <p:sp>
        <p:nvSpPr>
          <p:cNvPr id="11" name="文本框 10"/>
          <p:cNvSpPr txBox="1"/>
          <p:nvPr/>
        </p:nvSpPr>
        <p:spPr>
          <a:xfrm>
            <a:off x="7528453" y="3693619"/>
            <a:ext cx="1476905" cy="714107"/>
          </a:xfrm>
          <a:prstGeom prst="wedgeEllipseCallout">
            <a:avLst>
              <a:gd name="adj1" fmla="val -57372"/>
              <a:gd name="adj2" fmla="val 52347"/>
            </a:avLst>
          </a:prstGeom>
          <a:solidFill>
            <a:srgbClr val="0C0CC6"/>
          </a:solidFill>
          <a:ln w="22225">
            <a:solidFill>
              <a:srgbClr val="C00000"/>
            </a:solidFill>
          </a:ln>
        </p:spPr>
        <p:txBody>
          <a:bodyPr wrap="none" rtlCol="0">
            <a:spAutoFit/>
          </a:bodyPr>
          <a:lstStyle/>
          <a:p>
            <a:pPr algn="ctr"/>
            <a:r>
              <a:rPr lang="zh-CN" altLang="en-US" sz="1350" b="1" dirty="0">
                <a:solidFill>
                  <a:srgbClr val="FFFF00"/>
                </a:solidFill>
                <a:latin typeface="方正粗黑宋简体" panose="02000000000000000000" pitchFamily="2" charset="-122"/>
                <a:ea typeface="方正粗黑宋简体" panose="02000000000000000000" pitchFamily="2" charset="-122"/>
              </a:rPr>
              <a:t>置物架式思</a:t>
            </a:r>
            <a:endParaRPr lang="en-US" altLang="zh-CN" sz="1350" b="1" dirty="0">
              <a:solidFill>
                <a:srgbClr val="FFFF00"/>
              </a:solidFill>
              <a:latin typeface="方正粗黑宋简体" panose="02000000000000000000" pitchFamily="2" charset="-122"/>
              <a:ea typeface="方正粗黑宋简体" panose="02000000000000000000" pitchFamily="2" charset="-122"/>
            </a:endParaRPr>
          </a:p>
          <a:p>
            <a:pPr algn="ctr"/>
            <a:r>
              <a:rPr lang="zh-CN" altLang="en-US" sz="1350" b="1" dirty="0">
                <a:solidFill>
                  <a:srgbClr val="FFFF00"/>
                </a:solidFill>
                <a:latin typeface="方正粗黑宋简体" panose="02000000000000000000" pitchFamily="2" charset="-122"/>
                <a:ea typeface="方正粗黑宋简体" panose="02000000000000000000" pitchFamily="2" charset="-122"/>
              </a:rPr>
              <a:t>维构架法</a:t>
            </a:r>
            <a:endParaRPr lang="zh-CN" altLang="en-US" sz="1350" b="1" dirty="0">
              <a:solidFill>
                <a:srgbClr val="FFFF00"/>
              </a:solidFill>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22204" y="2001616"/>
            <a:ext cx="4435596" cy="369332"/>
          </a:xfrm>
          <a:prstGeom prst="rect">
            <a:avLst/>
          </a:prstGeom>
          <a:solidFill>
            <a:srgbClr val="0C0CC6"/>
          </a:solidFill>
          <a:ln w="19050">
            <a:solidFill>
              <a:schemeClr val="tx1"/>
            </a:solidFill>
          </a:ln>
        </p:spPr>
        <p:txBody>
          <a:bodyPr wrap="square" rtlCol="0">
            <a:spAutoFit/>
          </a:bodyPr>
          <a:lstStyle/>
          <a:p>
            <a:r>
              <a:rPr lang="zh-CN" altLang="en-US" dirty="0">
                <a:solidFill>
                  <a:srgbClr val="FFFF66"/>
                </a:solidFill>
                <a:latin typeface="方正粗黑宋简体" panose="02000000000000000000" pitchFamily="2" charset="-122"/>
                <a:ea typeface="方正粗黑宋简体" panose="02000000000000000000" pitchFamily="2" charset="-122"/>
              </a:rPr>
              <a:t>观测无死锁解决方案</a:t>
            </a:r>
            <a:r>
              <a:rPr lang="en-US" altLang="zh-CN" dirty="0">
                <a:solidFill>
                  <a:srgbClr val="FFFF66"/>
                </a:solidFill>
                <a:latin typeface="方正粗黑宋简体" panose="02000000000000000000" pitchFamily="2" charset="-122"/>
                <a:ea typeface="方正粗黑宋简体" panose="02000000000000000000" pitchFamily="2" charset="-122"/>
              </a:rPr>
              <a:t>1</a:t>
            </a:r>
            <a:r>
              <a:rPr lang="zh-CN" altLang="en-US" dirty="0">
                <a:solidFill>
                  <a:srgbClr val="FFFF66"/>
                </a:solidFill>
                <a:latin typeface="方正粗黑宋简体" panose="02000000000000000000" pitchFamily="2" charset="-122"/>
                <a:ea typeface="方正粗黑宋简体" panose="02000000000000000000" pitchFamily="2" charset="-122"/>
              </a:rPr>
              <a:t>与方案</a:t>
            </a:r>
            <a:r>
              <a:rPr lang="en-US" altLang="zh-CN" dirty="0">
                <a:solidFill>
                  <a:srgbClr val="FFFF66"/>
                </a:solidFill>
                <a:latin typeface="方正粗黑宋简体" panose="02000000000000000000" pitchFamily="2" charset="-122"/>
                <a:ea typeface="方正粗黑宋简体" panose="02000000000000000000" pitchFamily="2" charset="-122"/>
              </a:rPr>
              <a:t>3</a:t>
            </a:r>
            <a:r>
              <a:rPr lang="zh-CN" altLang="en-US" dirty="0">
                <a:solidFill>
                  <a:srgbClr val="FFFF66"/>
                </a:solidFill>
                <a:latin typeface="方正粗黑宋简体" panose="02000000000000000000" pitchFamily="2" charset="-122"/>
                <a:ea typeface="方正粗黑宋简体" panose="02000000000000000000" pitchFamily="2" charset="-122"/>
              </a:rPr>
              <a:t>的展示</a:t>
            </a:r>
            <a:endParaRPr lang="zh-CN" altLang="en-US" dirty="0">
              <a:solidFill>
                <a:srgbClr val="FFFF66"/>
              </a:solidFill>
              <a:latin typeface="方正粗黑宋简体" panose="02000000000000000000" pitchFamily="2" charset="-122"/>
              <a:ea typeface="方正粗黑宋简体" panose="02000000000000000000" pitchFamily="2" charset="-122"/>
            </a:endParaRPr>
          </a:p>
        </p:txBody>
      </p:sp>
      <p:sp>
        <p:nvSpPr>
          <p:cNvPr id="2" name="矩形 1"/>
          <p:cNvSpPr/>
          <p:nvPr/>
        </p:nvSpPr>
        <p:spPr>
          <a:xfrm>
            <a:off x="412973" y="1528408"/>
            <a:ext cx="6339397" cy="440762"/>
          </a:xfrm>
          <a:prstGeom prst="rect">
            <a:avLst/>
          </a:prstGeom>
        </p:spPr>
        <p:txBody>
          <a:bodyPr wrap="square">
            <a:spAutoFit/>
          </a:bodyPr>
          <a:lstStyle/>
          <a:p>
            <a:pPr marL="228600" algn="just">
              <a:lnSpc>
                <a:spcPct val="125000"/>
              </a:lnSpc>
            </a:pPr>
            <a:r>
              <a:rPr lang="zh-CN" altLang="en-US" sz="2100" b="1" kern="100" dirty="0">
                <a:solidFill>
                  <a:srgbClr val="0C0CC6"/>
                </a:solidFill>
                <a:latin typeface="楷体" panose="02010609060101010101" pitchFamily="49" charset="-122"/>
                <a:ea typeface="楷体" panose="02010609060101010101" pitchFamily="49" charset="-122"/>
                <a:cs typeface="Times New Roman" panose="02020603050405020304" pitchFamily="18" charset="0"/>
              </a:rPr>
              <a:t>访问模拟演示平台：</a:t>
            </a:r>
            <a:r>
              <a:rPr lang="en-US" altLang="zh-CN" sz="2100" b="1" kern="100" dirty="0">
                <a:solidFill>
                  <a:srgbClr val="0C0CC6"/>
                </a:solidFill>
                <a:latin typeface="楷体" panose="02010609060101010101" pitchFamily="49" charset="-122"/>
                <a:ea typeface="楷体" panose="02010609060101010101" pitchFamily="49" charset="-122"/>
                <a:cs typeface="Times New Roman" panose="02020603050405020304" pitchFamily="18" charset="0"/>
              </a:rPr>
              <a:t>http://47.108.220.96:8081/</a:t>
            </a:r>
            <a:endParaRPr lang="zh-CN" altLang="zh-CN" sz="2100" b="1" kern="100" dirty="0">
              <a:solidFill>
                <a:srgbClr val="0C0CC6"/>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69354" y="2001616"/>
            <a:ext cx="655093" cy="982639"/>
          </a:xfrm>
          <a:prstGeom prst="rect">
            <a:avLst/>
          </a:prstGeom>
        </p:spPr>
      </p:pic>
      <p:sp>
        <p:nvSpPr>
          <p:cNvPr id="11" name="文本框 10"/>
          <p:cNvSpPr txBox="1"/>
          <p:nvPr/>
        </p:nvSpPr>
        <p:spPr>
          <a:xfrm>
            <a:off x="7696099" y="3216291"/>
            <a:ext cx="1268296" cy="415498"/>
          </a:xfrm>
          <a:prstGeom prst="rect">
            <a:avLst/>
          </a:prstGeom>
          <a:noFill/>
        </p:spPr>
        <p:txBody>
          <a:bodyPr wrap="none" rtlCol="0">
            <a:spAutoFit/>
          </a:bodyPr>
          <a:lstStyle/>
          <a:p>
            <a:r>
              <a:rPr lang="zh-CN" altLang="en-US" sz="2100" b="1" dirty="0">
                <a:solidFill>
                  <a:srgbClr val="C00000"/>
                </a:solidFill>
                <a:latin typeface="楷体" panose="02010609060101010101" pitchFamily="49" charset="-122"/>
                <a:ea typeface="楷体" panose="02010609060101010101" pitchFamily="49" charset="-122"/>
              </a:rPr>
              <a:t>如何实现</a:t>
            </a:r>
            <a:endParaRPr lang="zh-CN" altLang="en-US" sz="2100" b="1" dirty="0">
              <a:solidFill>
                <a:srgbClr val="C00000"/>
              </a:solidFill>
              <a:latin typeface="楷体" panose="02010609060101010101" pitchFamily="49" charset="-122"/>
              <a:ea typeface="楷体" panose="02010609060101010101" pitchFamily="49" charset="-122"/>
            </a:endParaRPr>
          </a:p>
        </p:txBody>
      </p:sp>
      <p:sp>
        <p:nvSpPr>
          <p:cNvPr id="12" name="文本占位符 1"/>
          <p:cNvSpPr txBox="1"/>
          <p:nvPr/>
        </p:nvSpPr>
        <p:spPr>
          <a:xfrm>
            <a:off x="647140" y="376156"/>
            <a:ext cx="6105230"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思考并探讨更优解决方案</a:t>
            </a:r>
            <a:r>
              <a:rPr lang="en-US" altLang="zh-CN" b="0" dirty="0">
                <a:solidFill>
                  <a:srgbClr val="FFFF66"/>
                </a:solidFill>
                <a:latin typeface="方正粗黑宋简体" panose="02000000000000000000" pitchFamily="2" charset="-122"/>
                <a:ea typeface="方正粗黑宋简体" panose="02000000000000000000" pitchFamily="2" charset="-122"/>
              </a:rPr>
              <a:t> </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pic>
        <p:nvPicPr>
          <p:cNvPr id="4" name="图片 3"/>
          <p:cNvPicPr>
            <a:picLocks noChangeAspect="1"/>
          </p:cNvPicPr>
          <p:nvPr/>
        </p:nvPicPr>
        <p:blipFill>
          <a:blip r:embed="rId2"/>
          <a:stretch>
            <a:fillRect/>
          </a:stretch>
        </p:blipFill>
        <p:spPr>
          <a:xfrm>
            <a:off x="777408" y="2527053"/>
            <a:ext cx="1005673" cy="2950324"/>
          </a:xfrm>
          <a:prstGeom prst="rect">
            <a:avLst/>
          </a:prstGeom>
          <a:ln w="50800">
            <a:solidFill>
              <a:srgbClr val="FFC000"/>
            </a:solidFill>
          </a:ln>
        </p:spPr>
      </p:pic>
      <p:sp>
        <p:nvSpPr>
          <p:cNvPr id="13" name="椭圆 12"/>
          <p:cNvSpPr/>
          <p:nvPr/>
        </p:nvSpPr>
        <p:spPr>
          <a:xfrm>
            <a:off x="777408" y="4688249"/>
            <a:ext cx="774584" cy="378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ibm_hjy作品050443">
            <a:hlinkClick r:id="" action="ppaction://media"/>
          </p:cNvPr>
          <p:cNvPicPr>
            <a:picLocks noChangeAspect="1"/>
          </p:cNvPicPr>
          <p:nvPr>
            <a:videoFile r:link="rId3"/>
            <p:extLst>
              <p:ext uri="{DAA4B4D4-6D71-4841-9C94-3DE7FCFB9230}">
                <p14:media xmlns:p14="http://schemas.microsoft.com/office/powerpoint/2010/main" r:embed="rId4">
                  <p14:trim end="1200.999878"/>
                </p14:media>
              </p:ext>
            </p:extLst>
          </p:nvPr>
        </p:nvPicPr>
        <p:blipFill>
          <a:blip r:embed="rId5"/>
          <a:stretch>
            <a:fillRect/>
          </a:stretch>
        </p:blipFill>
        <p:spPr>
          <a:xfrm>
            <a:off x="2225842" y="2527052"/>
            <a:ext cx="5263190" cy="2960544"/>
          </a:xfrm>
          <a:prstGeom prst="rect">
            <a:avLst/>
          </a:prstGeom>
          <a:ln w="41275">
            <a:solidFill>
              <a:srgbClr val="FFC000"/>
            </a:solidFill>
          </a:ln>
        </p:spPr>
      </p:pic>
      <p:sp>
        <p:nvSpPr>
          <p:cNvPr id="14" name="文本框 13"/>
          <p:cNvSpPr txBox="1"/>
          <p:nvPr/>
        </p:nvSpPr>
        <p:spPr>
          <a:xfrm>
            <a:off x="2225843" y="5141348"/>
            <a:ext cx="975470" cy="369332"/>
          </a:xfrm>
          <a:prstGeom prst="rect">
            <a:avLst/>
          </a:prstGeom>
          <a:pattFill prst="lgConfetti">
            <a:fgClr>
              <a:srgbClr val="0070C0"/>
            </a:fgClr>
            <a:bgClr>
              <a:schemeClr val="bg1"/>
            </a:bgClr>
          </a:pattFill>
        </p:spPr>
        <p:txBody>
          <a:bodyPr wrap="square" rtlCol="0">
            <a:spAutoFit/>
          </a:bodyPr>
          <a:lstStyle/>
          <a:p>
            <a:endParaRPr lang="en-US" altLang="zh-CN" sz="900" dirty="0"/>
          </a:p>
          <a:p>
            <a:endParaRPr lang="zh-CN" alt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7097" y="2107494"/>
            <a:ext cx="4543422" cy="3532249"/>
          </a:xfrm>
          <a:prstGeom prst="rect">
            <a:avLst/>
          </a:prstGeom>
          <a:solidFill>
            <a:srgbClr val="0C0CC6"/>
          </a:solidFill>
          <a:ln w="34925">
            <a:solidFill>
              <a:schemeClr val="accent1"/>
            </a:solidFill>
          </a:ln>
        </p:spPr>
        <p:txBody>
          <a:bodyPr wrap="square">
            <a:spAutoFit/>
          </a:bodyPr>
          <a:lstStyle/>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semaphore </a:t>
            </a:r>
            <a:r>
              <a:rPr lang="en-US" altLang="zh-CN" sz="1500" b="1" kern="100" dirty="0" err="1">
                <a:solidFill>
                  <a:srgbClr val="FFFF00"/>
                </a:solidFill>
                <a:latin typeface="Times New Roman" panose="02020603050405020304" pitchFamily="18" charset="0"/>
                <a:cs typeface="Times New Roman" panose="02020603050405020304" pitchFamily="18" charset="0"/>
              </a:rPr>
              <a:t>ChopStick</a:t>
            </a:r>
            <a:r>
              <a:rPr lang="en-US" altLang="zh-CN" sz="1500" b="1" kern="100" dirty="0">
                <a:solidFill>
                  <a:srgbClr val="FFFF00"/>
                </a:solidFill>
                <a:latin typeface="Times New Roman" panose="02020603050405020304" pitchFamily="18" charset="0"/>
                <a:cs typeface="Times New Roman" panose="02020603050405020304" pitchFamily="18" charset="0"/>
              </a:rPr>
              <a:t> [5]={1,1,1,1,1};</a:t>
            </a:r>
            <a:endParaRPr lang="en-US" altLang="zh-CN" sz="1500" b="1" kern="100" dirty="0">
              <a:solidFill>
                <a:srgbClr val="FFFF00"/>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semaphore  room=4;</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void P</a:t>
            </a:r>
            <a:r>
              <a:rPr lang="en-US" altLang="zh-CN" sz="1500" b="1" kern="100" baseline="-25000" dirty="0">
                <a:solidFill>
                  <a:srgbClr val="FFFF00"/>
                </a:solidFill>
                <a:latin typeface="Times New Roman" panose="02020603050405020304" pitchFamily="18" charset="0"/>
                <a:cs typeface="Times New Roman" panose="02020603050405020304" pitchFamily="18" charset="0"/>
              </a:rPr>
              <a:t>i</a:t>
            </a:r>
            <a:r>
              <a:rPr lang="en-US" altLang="zh-CN" sz="1500" b="1" kern="100" dirty="0">
                <a:solidFill>
                  <a:srgbClr val="FFFF00"/>
                </a:solidFill>
                <a:latin typeface="Times New Roman" panose="02020603050405020304" pitchFamily="18" charset="0"/>
                <a:cs typeface="Times New Roman" panose="02020603050405020304" pitchFamily="18" charset="0"/>
              </a:rPr>
              <a:t>(  )</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a:t>
            </a:r>
            <a:r>
              <a:rPr lang="en-US" altLang="zh-CN" sz="1500" b="1" kern="100" dirty="0" err="1">
                <a:solidFill>
                  <a:srgbClr val="FFFF00"/>
                </a:solidFill>
                <a:latin typeface="Times New Roman" panose="02020603050405020304" pitchFamily="18" charset="0"/>
                <a:cs typeface="Times New Roman" panose="02020603050405020304" pitchFamily="18" charset="0"/>
              </a:rPr>
              <a:t>int</a:t>
            </a:r>
            <a:r>
              <a:rPr lang="en-US" altLang="zh-CN" sz="1500" b="1" kern="100" dirty="0">
                <a:solidFill>
                  <a:srgbClr val="FFFF00"/>
                </a:solidFill>
                <a:latin typeface="Times New Roman" panose="02020603050405020304" pitchFamily="18" charset="0"/>
                <a:cs typeface="Times New Roman" panose="02020603050405020304" pitchFamily="18" charset="0"/>
              </a:rPr>
              <a:t> </a:t>
            </a:r>
            <a:r>
              <a:rPr lang="en-US" altLang="zh-CN" sz="1500" b="1" kern="100" dirty="0" err="1">
                <a:solidFill>
                  <a:srgbClr val="FFFF00"/>
                </a:solidFill>
                <a:latin typeface="Times New Roman" panose="02020603050405020304" pitchFamily="18" charset="0"/>
                <a:cs typeface="Times New Roman" panose="02020603050405020304" pitchFamily="18" charset="0"/>
              </a:rPr>
              <a:t>i</a:t>
            </a:r>
            <a:r>
              <a:rPr lang="en-US" altLang="zh-CN" sz="1500" b="1" kern="100" dirty="0">
                <a:solidFill>
                  <a:srgbClr val="FFFF00"/>
                </a:solidFill>
                <a:latin typeface="Times New Roman" panose="02020603050405020304" pitchFamily="18" charset="0"/>
                <a:cs typeface="Times New Roman" panose="02020603050405020304" pitchFamily="18" charset="0"/>
              </a:rPr>
              <a:t>;</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while(true)</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8600" indent="14986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Think;</a:t>
            </a:r>
            <a:endParaRPr lang="en-US" altLang="zh-CN" sz="1500" b="1" kern="100" dirty="0">
              <a:solidFill>
                <a:srgbClr val="FFFF00"/>
              </a:solidFill>
              <a:latin typeface="Times New Roman" panose="02020603050405020304" pitchFamily="18" charset="0"/>
              <a:cs typeface="Times New Roman" panose="02020603050405020304" pitchFamily="18" charset="0"/>
            </a:endParaRPr>
          </a:p>
          <a:p>
            <a:pPr marL="228600" indent="14986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wait(room);</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wait(</a:t>
            </a:r>
            <a:r>
              <a:rPr lang="en-US" altLang="zh-CN" sz="1500" b="1" kern="100" dirty="0" err="1">
                <a:solidFill>
                  <a:srgbClr val="FFFF00"/>
                </a:solidFill>
                <a:latin typeface="Times New Roman" panose="02020603050405020304" pitchFamily="18" charset="0"/>
                <a:cs typeface="Times New Roman" panose="02020603050405020304" pitchFamily="18" charset="0"/>
              </a:rPr>
              <a:t>ChopStick</a:t>
            </a:r>
            <a:r>
              <a:rPr lang="en-US" altLang="zh-CN" sz="1500" b="1" kern="100" dirty="0">
                <a:solidFill>
                  <a:srgbClr val="FFFF00"/>
                </a:solidFill>
                <a:latin typeface="Times New Roman" panose="02020603050405020304" pitchFamily="18" charset="0"/>
                <a:cs typeface="Times New Roman" panose="02020603050405020304" pitchFamily="18" charset="0"/>
              </a:rPr>
              <a:t> [(i+1) mod 5]);</a:t>
            </a:r>
            <a:endParaRPr lang="en-US" altLang="zh-CN" sz="1500" b="1" kern="100" dirty="0">
              <a:solidFill>
                <a:srgbClr val="FFFF00"/>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wait(</a:t>
            </a:r>
            <a:r>
              <a:rPr lang="en-US" altLang="zh-CN" sz="1500" b="1" kern="100" dirty="0" err="1">
                <a:solidFill>
                  <a:srgbClr val="FFFF00"/>
                </a:solidFill>
                <a:latin typeface="Times New Roman" panose="02020603050405020304" pitchFamily="18" charset="0"/>
                <a:cs typeface="Times New Roman" panose="02020603050405020304" pitchFamily="18" charset="0"/>
              </a:rPr>
              <a:t>ChopStick</a:t>
            </a:r>
            <a:r>
              <a:rPr lang="en-US" altLang="zh-CN" sz="1500" b="1" kern="100" dirty="0">
                <a:solidFill>
                  <a:srgbClr val="FFFF00"/>
                </a:solidFill>
                <a:latin typeface="Times New Roman" panose="02020603050405020304" pitchFamily="18" charset="0"/>
                <a:cs typeface="Times New Roman" panose="02020603050405020304" pitchFamily="18" charset="0"/>
              </a:rPr>
              <a:t> [</a:t>
            </a:r>
            <a:r>
              <a:rPr lang="en-US" altLang="zh-CN" sz="1500" b="1" kern="100" dirty="0" err="1">
                <a:solidFill>
                  <a:srgbClr val="FFFF00"/>
                </a:solidFill>
                <a:latin typeface="Times New Roman" panose="02020603050405020304" pitchFamily="18" charset="0"/>
                <a:cs typeface="Times New Roman" panose="02020603050405020304" pitchFamily="18" charset="0"/>
              </a:rPr>
              <a:t>i</a:t>
            </a:r>
            <a:r>
              <a:rPr lang="en-US" altLang="zh-CN" sz="1500" b="1" kern="100" dirty="0">
                <a:solidFill>
                  <a:srgbClr val="FFFF00"/>
                </a:solidFill>
                <a:latin typeface="Times New Roman" panose="02020603050405020304" pitchFamily="18" charset="0"/>
                <a:cs typeface="Times New Roman" panose="02020603050405020304" pitchFamily="18" charset="0"/>
              </a:rPr>
              <a:t>]);</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eat noodles;</a:t>
            </a:r>
            <a:endParaRPr lang="zh-CN" altLang="zh-CN" sz="1500" b="1" kern="100" dirty="0">
              <a:solidFill>
                <a:srgbClr val="FFFF00"/>
              </a:solidFill>
              <a:latin typeface="Calibri" panose="020F0502020204030204" pitchFamily="34" charset="0"/>
              <a:cs typeface="Times New Roman" panose="02020603050405020304" pitchFamily="18" charset="0"/>
            </a:endParaRPr>
          </a:p>
        </p:txBody>
      </p:sp>
      <p:sp>
        <p:nvSpPr>
          <p:cNvPr id="3" name="文本框 2"/>
          <p:cNvSpPr txBox="1"/>
          <p:nvPr/>
        </p:nvSpPr>
        <p:spPr>
          <a:xfrm>
            <a:off x="501109" y="1630244"/>
            <a:ext cx="3474028" cy="369332"/>
          </a:xfrm>
          <a:prstGeom prst="rect">
            <a:avLst/>
          </a:prstGeom>
          <a:noFill/>
        </p:spPr>
        <p:txBody>
          <a:bodyPr wrap="none" rtlCol="0">
            <a:spAutoFit/>
          </a:bodyPr>
          <a:lstStyle/>
          <a:p>
            <a:r>
              <a:rPr lang="zh-CN" altLang="en-US" b="1" dirty="0">
                <a:solidFill>
                  <a:srgbClr val="6C0000"/>
                </a:solidFill>
                <a:latin typeface="华文楷体" panose="02010600040101010101" pitchFamily="2" charset="-122"/>
                <a:ea typeface="华文楷体" panose="02010600040101010101" pitchFamily="2" charset="-122"/>
              </a:rPr>
              <a:t>无死锁解决方案 ：限制就餐人数</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4649029" y="4115182"/>
            <a:ext cx="3601043" cy="1512465"/>
          </a:xfrm>
          <a:prstGeom prst="rect">
            <a:avLst/>
          </a:prstGeom>
          <a:solidFill>
            <a:srgbClr val="0C0CC6"/>
          </a:solidFill>
          <a:ln w="34925">
            <a:solidFill>
              <a:srgbClr val="00B0F0"/>
            </a:solidFill>
          </a:ln>
        </p:spPr>
        <p:txBody>
          <a:bodyPr wrap="square">
            <a:spAutoFit/>
          </a:bodyPr>
          <a:lstStyle/>
          <a:p>
            <a:pPr marL="228600" algn="just">
              <a:lnSpc>
                <a:spcPct val="125000"/>
              </a:lnSpc>
            </a:pP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kern="100" dirty="0">
                <a:solidFill>
                  <a:srgbClr val="FFFF00"/>
                </a:solidFill>
                <a:latin typeface="Times New Roman" panose="02020603050405020304" pitchFamily="18" charset="0"/>
                <a:cs typeface="Times New Roman" panose="02020603050405020304" pitchFamily="18" charset="0"/>
              </a:rPr>
              <a:t>signal(</a:t>
            </a:r>
            <a:r>
              <a:rPr lang="en-US" altLang="zh-CN" sz="1500" b="1" kern="100" dirty="0" err="1">
                <a:solidFill>
                  <a:srgbClr val="FFFF00"/>
                </a:solidFill>
                <a:latin typeface="Times New Roman" panose="02020603050405020304" pitchFamily="18" charset="0"/>
                <a:cs typeface="Times New Roman" panose="02020603050405020304" pitchFamily="18" charset="0"/>
              </a:rPr>
              <a:t>ChopStick</a:t>
            </a:r>
            <a:r>
              <a:rPr lang="en-US" altLang="zh-CN" sz="1500" b="1" kern="100" dirty="0">
                <a:solidFill>
                  <a:srgbClr val="FFFF00"/>
                </a:solidFill>
                <a:latin typeface="Times New Roman" panose="02020603050405020304" pitchFamily="18" charset="0"/>
                <a:cs typeface="Times New Roman" panose="02020603050405020304" pitchFamily="18" charset="0"/>
              </a:rPr>
              <a:t> [</a:t>
            </a:r>
            <a:r>
              <a:rPr lang="en-US" altLang="zh-CN" sz="1500" b="1" kern="100" dirty="0" err="1">
                <a:solidFill>
                  <a:srgbClr val="FFFF00"/>
                </a:solidFill>
                <a:latin typeface="Times New Roman" panose="02020603050405020304" pitchFamily="18" charset="0"/>
                <a:cs typeface="Times New Roman" panose="02020603050405020304" pitchFamily="18" charset="0"/>
              </a:rPr>
              <a:t>i</a:t>
            </a:r>
            <a:r>
              <a:rPr lang="en-US" altLang="zh-CN" sz="1500" b="1" kern="100" dirty="0">
                <a:solidFill>
                  <a:srgbClr val="FFFF00"/>
                </a:solidFill>
                <a:latin typeface="Times New Roman" panose="02020603050405020304" pitchFamily="18" charset="0"/>
                <a:cs typeface="Times New Roman" panose="02020603050405020304" pitchFamily="18" charset="0"/>
              </a:rPr>
              <a:t>])</a:t>
            </a:r>
            <a:r>
              <a:rPr lang="zh-CN" altLang="zh-CN" sz="1500" b="1" kern="100" dirty="0">
                <a:solidFill>
                  <a:srgbClr val="FFFF00"/>
                </a:solidFill>
                <a:latin typeface="Times New Roman" panose="02020603050405020304" pitchFamily="18" charset="0"/>
                <a:cs typeface="Times New Roman" panose="02020603050405020304" pitchFamily="18" charset="0"/>
              </a:rPr>
              <a:t>；</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signal(</a:t>
            </a:r>
            <a:r>
              <a:rPr lang="en-US" altLang="zh-CN" sz="1500" b="1" kern="100" dirty="0" err="1">
                <a:solidFill>
                  <a:srgbClr val="FFFF00"/>
                </a:solidFill>
                <a:latin typeface="Times New Roman" panose="02020603050405020304" pitchFamily="18" charset="0"/>
                <a:cs typeface="Times New Roman" panose="02020603050405020304" pitchFamily="18" charset="0"/>
              </a:rPr>
              <a:t>ChopStick</a:t>
            </a:r>
            <a:r>
              <a:rPr lang="en-US" altLang="zh-CN" sz="1500" b="1" kern="100" dirty="0">
                <a:solidFill>
                  <a:srgbClr val="FFFF00"/>
                </a:solidFill>
                <a:latin typeface="Times New Roman" panose="02020603050405020304" pitchFamily="18" charset="0"/>
                <a:cs typeface="Times New Roman" panose="02020603050405020304" pitchFamily="18" charset="0"/>
              </a:rPr>
              <a:t> [(i+1) mod 5])</a:t>
            </a:r>
            <a:r>
              <a:rPr lang="zh-CN" altLang="zh-CN" sz="1500" b="1" kern="100" dirty="0">
                <a:solidFill>
                  <a:srgbClr val="FFFF00"/>
                </a:solidFill>
                <a:latin typeface="Times New Roman" panose="02020603050405020304" pitchFamily="18" charset="0"/>
                <a:cs typeface="Times New Roman" panose="02020603050405020304" pitchFamily="18" charset="0"/>
              </a:rPr>
              <a:t>；</a:t>
            </a:r>
            <a:endParaRPr lang="en-US" altLang="zh-CN" sz="1500" b="1" kern="100" dirty="0">
              <a:solidFill>
                <a:srgbClr val="FFFF00"/>
              </a:solidFill>
              <a:latin typeface="Times New Roman" panose="02020603050405020304" pitchFamily="18" charset="0"/>
              <a:cs typeface="Times New Roman" panose="02020603050405020304" pitchFamily="18" charset="0"/>
            </a:endParaRPr>
          </a:p>
          <a:p>
            <a:pPr marL="22860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signal(room)</a:t>
            </a:r>
            <a:r>
              <a:rPr lang="zh-CN" altLang="zh-CN" sz="1500" b="1" kern="100" dirty="0">
                <a:solidFill>
                  <a:srgbClr val="FFFF00"/>
                </a:solidFill>
                <a:latin typeface="Times New Roman" panose="02020603050405020304" pitchFamily="18" charset="0"/>
                <a:cs typeface="Times New Roman" panose="02020603050405020304" pitchFamily="18" charset="0"/>
              </a:rPr>
              <a:t>；</a:t>
            </a:r>
            <a:endParaRPr lang="zh-CN" altLang="zh-CN" sz="1500" b="1" kern="100" dirty="0">
              <a:solidFill>
                <a:srgbClr val="FFFF00"/>
              </a:solidFill>
              <a:latin typeface="Calibri" panose="020F0502020204030204" pitchFamily="34" charset="0"/>
              <a:cs typeface="Times New Roman" panose="02020603050405020304" pitchFamily="18" charset="0"/>
            </a:endParaRPr>
          </a:p>
          <a:p>
            <a:pPr marL="229235" indent="100330"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a:t>
            </a:r>
            <a:endParaRPr lang="zh-CN" altLang="zh-CN" sz="1500" b="1" kern="100" dirty="0">
              <a:solidFill>
                <a:srgbClr val="FFFF00"/>
              </a:solidFill>
              <a:latin typeface="Calibri" panose="020F0502020204030204" pitchFamily="34" charset="0"/>
              <a:cs typeface="Times New Roman" panose="02020603050405020304" pitchFamily="18" charset="0"/>
            </a:endParaRPr>
          </a:p>
          <a:p>
            <a:pPr algn="just">
              <a:lnSpc>
                <a:spcPct val="125000"/>
              </a:lnSpc>
            </a:pPr>
            <a:r>
              <a:rPr lang="en-US" altLang="zh-CN" sz="1500" b="1" kern="100" dirty="0">
                <a:solidFill>
                  <a:srgbClr val="FFFF00"/>
                </a:solidFill>
                <a:latin typeface="Times New Roman" panose="02020603050405020304" pitchFamily="18" charset="0"/>
                <a:cs typeface="Times New Roman" panose="02020603050405020304" pitchFamily="18" charset="0"/>
              </a:rPr>
              <a:t>      }</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6" name="文本框 5"/>
          <p:cNvSpPr txBox="1"/>
          <p:nvPr/>
        </p:nvSpPr>
        <p:spPr>
          <a:xfrm>
            <a:off x="306074" y="1692877"/>
            <a:ext cx="121024" cy="207749"/>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750" dirty="0"/>
          </a:p>
        </p:txBody>
      </p:sp>
      <p:grpSp>
        <p:nvGrpSpPr>
          <p:cNvPr id="10" name="组合 9"/>
          <p:cNvGrpSpPr/>
          <p:nvPr/>
        </p:nvGrpSpPr>
        <p:grpSpPr>
          <a:xfrm>
            <a:off x="2146179" y="2942799"/>
            <a:ext cx="2517119" cy="1033034"/>
            <a:chOff x="6878472" y="1114169"/>
            <a:chExt cx="3875964" cy="1886232"/>
          </a:xfrm>
        </p:grpSpPr>
        <p:sp>
          <p:nvSpPr>
            <p:cNvPr id="8" name="波形 7"/>
            <p:cNvSpPr/>
            <p:nvPr/>
          </p:nvSpPr>
          <p:spPr>
            <a:xfrm>
              <a:off x="6878472" y="1114169"/>
              <a:ext cx="3875964" cy="1886232"/>
            </a:xfrm>
            <a:prstGeom prst="wave">
              <a:avLst>
                <a:gd name="adj1" fmla="val 12500"/>
                <a:gd name="adj2" fmla="val 287"/>
              </a:avLst>
            </a:prstGeom>
            <a:solidFill>
              <a:srgbClr val="0C0CC6"/>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FFFF00"/>
                </a:solidFill>
              </a:endParaRPr>
            </a:p>
          </p:txBody>
        </p:sp>
        <p:sp>
          <p:nvSpPr>
            <p:cNvPr id="9" name="矩形 8"/>
            <p:cNvSpPr/>
            <p:nvPr/>
          </p:nvSpPr>
          <p:spPr>
            <a:xfrm>
              <a:off x="7238541" y="1543471"/>
              <a:ext cx="3004559" cy="1011553"/>
            </a:xfrm>
            <a:prstGeom prst="rect">
              <a:avLst/>
            </a:prstGeom>
            <a:ln>
              <a:noFill/>
            </a:ln>
          </p:spPr>
          <p:txBody>
            <a:bodyPr wrap="square">
              <a:spAutoFit/>
            </a:bodyPr>
            <a:lstStyle/>
            <a:p>
              <a:pPr algn="ctr"/>
              <a:r>
                <a:rPr lang="zh-CN" altLang="en-US" sz="1500" b="1" dirty="0">
                  <a:solidFill>
                    <a:srgbClr val="FFFF00"/>
                  </a:solidFill>
                  <a:latin typeface="楷体" panose="02010609060101010101" pitchFamily="49" charset="-122"/>
                  <a:ea typeface="楷体" panose="02010609060101010101" pitchFamily="49" charset="-122"/>
                </a:rPr>
                <a:t>至多只允许四位哲学家同时去拿筷子，</a:t>
              </a:r>
              <a:endParaRPr lang="zh-CN" altLang="en-US" sz="1500" b="1" dirty="0">
                <a:solidFill>
                  <a:srgbClr val="FFFF00"/>
                </a:solidFill>
                <a:latin typeface="楷体" panose="02010609060101010101" pitchFamily="49" charset="-122"/>
                <a:ea typeface="楷体" panose="02010609060101010101" pitchFamily="49" charset="-122"/>
              </a:endParaRPr>
            </a:p>
          </p:txBody>
        </p:sp>
      </p:grpSp>
      <p:sp>
        <p:nvSpPr>
          <p:cNvPr id="11" name="文本占位符 1"/>
          <p:cNvSpPr txBox="1"/>
          <p:nvPr/>
        </p:nvSpPr>
        <p:spPr>
          <a:xfrm>
            <a:off x="647140" y="418539"/>
            <a:ext cx="5333036"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无死锁解决方案</a:t>
            </a:r>
            <a:r>
              <a:rPr lang="en-US" altLang="zh-CN" b="0" dirty="0">
                <a:solidFill>
                  <a:srgbClr val="FFFF66"/>
                </a:solidFill>
                <a:latin typeface="方正粗黑宋简体" panose="02000000000000000000" pitchFamily="2" charset="-122"/>
                <a:ea typeface="方正粗黑宋简体" panose="02000000000000000000" pitchFamily="2" charset="-122"/>
              </a:rPr>
              <a:t>  </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grpSp>
        <p:nvGrpSpPr>
          <p:cNvPr id="67" name="组合 66"/>
          <p:cNvGrpSpPr/>
          <p:nvPr/>
        </p:nvGrpSpPr>
        <p:grpSpPr>
          <a:xfrm>
            <a:off x="5546238" y="1585665"/>
            <a:ext cx="2908903" cy="2443372"/>
            <a:chOff x="4073102" y="964679"/>
            <a:chExt cx="5630967" cy="4514966"/>
          </a:xfrm>
        </p:grpSpPr>
        <p:grpSp>
          <p:nvGrpSpPr>
            <p:cNvPr id="68" name="组合 67"/>
            <p:cNvGrpSpPr/>
            <p:nvPr/>
          </p:nvGrpSpPr>
          <p:grpSpPr>
            <a:xfrm>
              <a:off x="4073102" y="964679"/>
              <a:ext cx="5630967" cy="4514966"/>
              <a:chOff x="4067592" y="964958"/>
              <a:chExt cx="5630967" cy="4514966"/>
            </a:xfrm>
          </p:grpSpPr>
          <p:grpSp>
            <p:nvGrpSpPr>
              <p:cNvPr id="79" name="组合 78"/>
              <p:cNvGrpSpPr/>
              <p:nvPr/>
            </p:nvGrpSpPr>
            <p:grpSpPr>
              <a:xfrm>
                <a:off x="4067592" y="964958"/>
                <a:ext cx="5630967" cy="4514966"/>
                <a:chOff x="146035" y="875803"/>
                <a:chExt cx="6926259" cy="5801482"/>
              </a:xfrm>
            </p:grpSpPr>
            <p:pic>
              <p:nvPicPr>
                <p:cNvPr id="85" name="图片 8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035" y="875803"/>
                  <a:ext cx="6926259" cy="5801482"/>
                </a:xfrm>
                <a:prstGeom prst="rect">
                  <a:avLst/>
                </a:prstGeom>
              </p:spPr>
            </p:pic>
            <p:pic>
              <p:nvPicPr>
                <p:cNvPr id="86" name="图片 85"/>
                <p:cNvPicPr>
                  <a:picLocks noChangeAspect="1"/>
                </p:cNvPicPr>
                <p:nvPr/>
              </p:nvPicPr>
              <p:blipFill>
                <a:blip r:embed="rId2"/>
                <a:stretch>
                  <a:fillRect/>
                </a:stretch>
              </p:blipFill>
              <p:spPr>
                <a:xfrm>
                  <a:off x="4881332" y="2033908"/>
                  <a:ext cx="859068" cy="449988"/>
                </a:xfrm>
                <a:prstGeom prst="rect">
                  <a:avLst/>
                </a:prstGeom>
              </p:spPr>
            </p:pic>
            <p:pic>
              <p:nvPicPr>
                <p:cNvPr id="87" name="图片 86"/>
                <p:cNvPicPr>
                  <a:picLocks noChangeAspect="1"/>
                </p:cNvPicPr>
                <p:nvPr/>
              </p:nvPicPr>
              <p:blipFill>
                <a:blip r:embed="rId3"/>
                <a:stretch>
                  <a:fillRect/>
                </a:stretch>
              </p:blipFill>
              <p:spPr>
                <a:xfrm>
                  <a:off x="5310866" y="4572123"/>
                  <a:ext cx="880288" cy="440144"/>
                </a:xfrm>
                <a:prstGeom prst="rect">
                  <a:avLst/>
                </a:prstGeom>
              </p:spPr>
            </p:pic>
            <p:pic>
              <p:nvPicPr>
                <p:cNvPr id="88" name="图片 87"/>
                <p:cNvPicPr>
                  <a:picLocks noChangeAspect="1"/>
                </p:cNvPicPr>
                <p:nvPr/>
              </p:nvPicPr>
              <p:blipFill>
                <a:blip r:embed="rId4"/>
                <a:stretch>
                  <a:fillRect/>
                </a:stretch>
              </p:blipFill>
              <p:spPr>
                <a:xfrm>
                  <a:off x="3184822" y="5099592"/>
                  <a:ext cx="871234" cy="403742"/>
                </a:xfrm>
                <a:prstGeom prst="rect">
                  <a:avLst/>
                </a:prstGeom>
              </p:spPr>
            </p:pic>
            <p:pic>
              <p:nvPicPr>
                <p:cNvPr id="89" name="图片 88"/>
                <p:cNvPicPr>
                  <a:picLocks noChangeAspect="1"/>
                </p:cNvPicPr>
                <p:nvPr/>
              </p:nvPicPr>
              <p:blipFill>
                <a:blip r:embed="rId5"/>
                <a:stretch>
                  <a:fillRect/>
                </a:stretch>
              </p:blipFill>
              <p:spPr>
                <a:xfrm>
                  <a:off x="1086399" y="4572123"/>
                  <a:ext cx="844001" cy="440144"/>
                </a:xfrm>
                <a:prstGeom prst="rect">
                  <a:avLst/>
                </a:prstGeom>
              </p:spPr>
            </p:pic>
          </p:grpSp>
          <p:pic>
            <p:nvPicPr>
              <p:cNvPr id="80" name="图片 79"/>
              <p:cNvPicPr>
                <a:picLocks noChangeAspect="1"/>
              </p:cNvPicPr>
              <p:nvPr/>
            </p:nvPicPr>
            <p:blipFill>
              <a:blip r:embed="rId6"/>
              <a:stretch>
                <a:fillRect/>
              </a:stretch>
            </p:blipFill>
            <p:spPr>
              <a:xfrm>
                <a:off x="8229133" y="3824048"/>
                <a:ext cx="790476" cy="380952"/>
              </a:xfrm>
              <a:prstGeom prst="rect">
                <a:avLst/>
              </a:prstGeom>
            </p:spPr>
          </p:pic>
          <p:pic>
            <p:nvPicPr>
              <p:cNvPr id="81" name="图片 80"/>
              <p:cNvPicPr>
                <a:picLocks noChangeAspect="1"/>
              </p:cNvPicPr>
              <p:nvPr/>
            </p:nvPicPr>
            <p:blipFill>
              <a:blip r:embed="rId7"/>
              <a:stretch>
                <a:fillRect/>
              </a:stretch>
            </p:blipFill>
            <p:spPr>
              <a:xfrm>
                <a:off x="6492241" y="4215405"/>
                <a:ext cx="800000" cy="361905"/>
              </a:xfrm>
              <a:prstGeom prst="rect">
                <a:avLst/>
              </a:prstGeom>
            </p:spPr>
          </p:pic>
          <p:pic>
            <p:nvPicPr>
              <p:cNvPr id="82" name="图片 81"/>
              <p:cNvPicPr>
                <a:picLocks noChangeAspect="1"/>
              </p:cNvPicPr>
              <p:nvPr/>
            </p:nvPicPr>
            <p:blipFill>
              <a:blip r:embed="rId8"/>
              <a:stretch>
                <a:fillRect/>
              </a:stretch>
            </p:blipFill>
            <p:spPr>
              <a:xfrm>
                <a:off x="4748282" y="3836239"/>
                <a:ext cx="790476" cy="352381"/>
              </a:xfrm>
              <a:prstGeom prst="rect">
                <a:avLst/>
              </a:prstGeom>
            </p:spPr>
          </p:pic>
          <p:pic>
            <p:nvPicPr>
              <p:cNvPr id="83" name="图片 82"/>
              <p:cNvPicPr>
                <a:picLocks noChangeAspect="1"/>
              </p:cNvPicPr>
              <p:nvPr/>
            </p:nvPicPr>
            <p:blipFill>
              <a:blip r:embed="rId9"/>
              <a:stretch>
                <a:fillRect/>
              </a:stretch>
            </p:blipFill>
            <p:spPr>
              <a:xfrm>
                <a:off x="5153043" y="1854173"/>
                <a:ext cx="771429" cy="361905"/>
              </a:xfrm>
              <a:prstGeom prst="rect">
                <a:avLst/>
              </a:prstGeom>
            </p:spPr>
          </p:pic>
          <p:pic>
            <p:nvPicPr>
              <p:cNvPr id="84" name="图片 83"/>
              <p:cNvPicPr>
                <a:picLocks noChangeAspect="1"/>
              </p:cNvPicPr>
              <p:nvPr/>
            </p:nvPicPr>
            <p:blipFill>
              <a:blip r:embed="rId10"/>
              <a:stretch>
                <a:fillRect/>
              </a:stretch>
            </p:blipFill>
            <p:spPr>
              <a:xfrm>
                <a:off x="7917333" y="1845017"/>
                <a:ext cx="761905" cy="371429"/>
              </a:xfrm>
              <a:prstGeom prst="rect">
                <a:avLst/>
              </a:prstGeom>
            </p:spPr>
          </p:pic>
        </p:grpSp>
        <p:sp>
          <p:nvSpPr>
            <p:cNvPr id="69" name="文本框 68"/>
            <p:cNvSpPr txBox="1"/>
            <p:nvPr/>
          </p:nvSpPr>
          <p:spPr>
            <a:xfrm>
              <a:off x="7032124" y="4577310"/>
              <a:ext cx="143020" cy="170617"/>
            </a:xfrm>
            <a:prstGeom prst="rect">
              <a:avLst/>
            </a:prstGeom>
            <a:solidFill>
              <a:schemeClr val="bg1"/>
            </a:solidFill>
          </p:spPr>
          <p:txBody>
            <a:bodyPr wrap="square" lIns="0" tIns="0" rIns="0" bIns="0" rtlCol="0">
              <a:spAutoFit/>
            </a:bodyPr>
            <a:lstStyle/>
            <a:p>
              <a:r>
                <a:rPr lang="en-US" altLang="zh-CN" sz="600" dirty="0"/>
                <a:t>3</a:t>
              </a:r>
              <a:endParaRPr lang="zh-CN" altLang="en-US" sz="600" dirty="0"/>
            </a:p>
          </p:txBody>
        </p:sp>
        <p:sp>
          <p:nvSpPr>
            <p:cNvPr id="70" name="文本框 69"/>
            <p:cNvSpPr txBox="1"/>
            <p:nvPr/>
          </p:nvSpPr>
          <p:spPr>
            <a:xfrm>
              <a:off x="7986606" y="4965832"/>
              <a:ext cx="143020" cy="170617"/>
            </a:xfrm>
            <a:prstGeom prst="rect">
              <a:avLst/>
            </a:prstGeom>
            <a:solidFill>
              <a:schemeClr val="bg1"/>
            </a:solidFill>
          </p:spPr>
          <p:txBody>
            <a:bodyPr wrap="square" lIns="0" tIns="0" rIns="0" bIns="0" rtlCol="0">
              <a:spAutoFit/>
            </a:bodyPr>
            <a:lstStyle/>
            <a:p>
              <a:r>
                <a:rPr lang="en-US" altLang="zh-CN" sz="600" dirty="0"/>
                <a:t>2</a:t>
              </a:r>
              <a:endParaRPr lang="zh-CN" altLang="en-US" sz="600" dirty="0"/>
            </a:p>
          </p:txBody>
        </p:sp>
        <p:sp>
          <p:nvSpPr>
            <p:cNvPr id="71" name="文本框 70"/>
            <p:cNvSpPr txBox="1"/>
            <p:nvPr/>
          </p:nvSpPr>
          <p:spPr>
            <a:xfrm>
              <a:off x="7032124" y="1150058"/>
              <a:ext cx="143020" cy="170617"/>
            </a:xfrm>
            <a:prstGeom prst="rect">
              <a:avLst/>
            </a:prstGeom>
            <a:solidFill>
              <a:schemeClr val="bg1"/>
            </a:solidFill>
          </p:spPr>
          <p:txBody>
            <a:bodyPr wrap="square" lIns="0" tIns="0" rIns="0" bIns="0" rtlCol="0">
              <a:spAutoFit/>
            </a:bodyPr>
            <a:lstStyle/>
            <a:p>
              <a:r>
                <a:rPr lang="en-US" altLang="zh-CN" sz="600" dirty="0"/>
                <a:t>0</a:t>
              </a:r>
              <a:endParaRPr lang="zh-CN" altLang="en-US" sz="600" dirty="0"/>
            </a:p>
          </p:txBody>
        </p:sp>
        <p:sp>
          <p:nvSpPr>
            <p:cNvPr id="72" name="文本框 71"/>
            <p:cNvSpPr txBox="1"/>
            <p:nvPr/>
          </p:nvSpPr>
          <p:spPr>
            <a:xfrm>
              <a:off x="8886944" y="1547524"/>
              <a:ext cx="143020" cy="170617"/>
            </a:xfrm>
            <a:prstGeom prst="rect">
              <a:avLst/>
            </a:prstGeom>
            <a:solidFill>
              <a:schemeClr val="bg1"/>
            </a:solidFill>
          </p:spPr>
          <p:txBody>
            <a:bodyPr wrap="square" lIns="0" tIns="0" rIns="0" bIns="0" rtlCol="0">
              <a:spAutoFit/>
            </a:bodyPr>
            <a:lstStyle/>
            <a:p>
              <a:r>
                <a:rPr lang="en-US" altLang="zh-CN" sz="600" dirty="0"/>
                <a:t>1</a:t>
              </a:r>
              <a:endParaRPr lang="zh-CN" altLang="en-US" sz="600" dirty="0"/>
            </a:p>
          </p:txBody>
        </p:sp>
        <p:sp>
          <p:nvSpPr>
            <p:cNvPr id="73" name="文本框 72"/>
            <p:cNvSpPr txBox="1"/>
            <p:nvPr/>
          </p:nvSpPr>
          <p:spPr>
            <a:xfrm>
              <a:off x="9436275" y="3052887"/>
              <a:ext cx="143020" cy="170617"/>
            </a:xfrm>
            <a:prstGeom prst="rect">
              <a:avLst/>
            </a:prstGeom>
            <a:solidFill>
              <a:schemeClr val="bg1"/>
            </a:solidFill>
          </p:spPr>
          <p:txBody>
            <a:bodyPr wrap="square" lIns="0" tIns="0" rIns="0" bIns="0" rtlCol="0">
              <a:spAutoFit/>
            </a:bodyPr>
            <a:lstStyle/>
            <a:p>
              <a:r>
                <a:rPr lang="en-US" altLang="zh-CN" sz="600" dirty="0"/>
                <a:t>1</a:t>
              </a:r>
              <a:endParaRPr lang="zh-CN" altLang="en-US" sz="600" dirty="0"/>
            </a:p>
          </p:txBody>
        </p:sp>
        <p:sp>
          <p:nvSpPr>
            <p:cNvPr id="74" name="文本框 73"/>
            <p:cNvSpPr txBox="1"/>
            <p:nvPr/>
          </p:nvSpPr>
          <p:spPr>
            <a:xfrm>
              <a:off x="8886944" y="4183264"/>
              <a:ext cx="143020" cy="170617"/>
            </a:xfrm>
            <a:prstGeom prst="rect">
              <a:avLst/>
            </a:prstGeom>
            <a:solidFill>
              <a:schemeClr val="bg1"/>
            </a:solidFill>
          </p:spPr>
          <p:txBody>
            <a:bodyPr wrap="square" lIns="0" tIns="0" rIns="0" bIns="0" rtlCol="0">
              <a:spAutoFit/>
            </a:bodyPr>
            <a:lstStyle/>
            <a:p>
              <a:r>
                <a:rPr lang="en-US" altLang="zh-CN" sz="600" dirty="0"/>
                <a:t>2</a:t>
              </a:r>
              <a:endParaRPr lang="zh-CN" altLang="en-US" sz="600" dirty="0"/>
            </a:p>
          </p:txBody>
        </p:sp>
        <p:sp>
          <p:nvSpPr>
            <p:cNvPr id="75" name="文本框 74"/>
            <p:cNvSpPr txBox="1"/>
            <p:nvPr/>
          </p:nvSpPr>
          <p:spPr>
            <a:xfrm>
              <a:off x="5985242" y="4969556"/>
              <a:ext cx="143020" cy="170617"/>
            </a:xfrm>
            <a:prstGeom prst="rect">
              <a:avLst/>
            </a:prstGeom>
            <a:solidFill>
              <a:schemeClr val="bg1"/>
            </a:solidFill>
          </p:spPr>
          <p:txBody>
            <a:bodyPr wrap="square" lIns="0" tIns="0" rIns="0" bIns="0" rtlCol="0">
              <a:spAutoFit/>
            </a:bodyPr>
            <a:lstStyle/>
            <a:p>
              <a:r>
                <a:rPr lang="en-US" altLang="zh-CN" sz="600" dirty="0"/>
                <a:t>3</a:t>
              </a:r>
              <a:endParaRPr lang="zh-CN" altLang="en-US" sz="600" dirty="0"/>
            </a:p>
          </p:txBody>
        </p:sp>
        <p:sp>
          <p:nvSpPr>
            <p:cNvPr id="76" name="文本框 75"/>
            <p:cNvSpPr txBox="1"/>
            <p:nvPr/>
          </p:nvSpPr>
          <p:spPr>
            <a:xfrm>
              <a:off x="5234554" y="4183264"/>
              <a:ext cx="143020" cy="170617"/>
            </a:xfrm>
            <a:prstGeom prst="rect">
              <a:avLst/>
            </a:prstGeom>
            <a:solidFill>
              <a:schemeClr val="bg1"/>
            </a:solidFill>
          </p:spPr>
          <p:txBody>
            <a:bodyPr wrap="square" lIns="0" tIns="0" rIns="0" bIns="0" rtlCol="0">
              <a:spAutoFit/>
            </a:bodyPr>
            <a:lstStyle/>
            <a:p>
              <a:r>
                <a:rPr lang="en-US" altLang="zh-CN" sz="600" dirty="0"/>
                <a:t>4</a:t>
              </a:r>
              <a:endParaRPr lang="zh-CN" altLang="en-US" sz="600" dirty="0"/>
            </a:p>
          </p:txBody>
        </p:sp>
        <p:sp>
          <p:nvSpPr>
            <p:cNvPr id="77" name="文本框 76"/>
            <p:cNvSpPr txBox="1"/>
            <p:nvPr/>
          </p:nvSpPr>
          <p:spPr>
            <a:xfrm>
              <a:off x="4689078" y="3052887"/>
              <a:ext cx="45721" cy="170617"/>
            </a:xfrm>
            <a:prstGeom prst="rect">
              <a:avLst/>
            </a:prstGeom>
            <a:solidFill>
              <a:schemeClr val="bg1"/>
            </a:solidFill>
          </p:spPr>
          <p:txBody>
            <a:bodyPr wrap="square" lIns="0" tIns="0" rIns="0" bIns="0" rtlCol="0">
              <a:spAutoFit/>
            </a:bodyPr>
            <a:lstStyle/>
            <a:p>
              <a:r>
                <a:rPr lang="en-US" altLang="zh-CN" sz="600" dirty="0"/>
                <a:t>4</a:t>
              </a:r>
              <a:endParaRPr lang="zh-CN" altLang="en-US" sz="600" dirty="0"/>
            </a:p>
          </p:txBody>
        </p:sp>
        <p:sp>
          <p:nvSpPr>
            <p:cNvPr id="78" name="文本框 77"/>
            <p:cNvSpPr txBox="1"/>
            <p:nvPr/>
          </p:nvSpPr>
          <p:spPr>
            <a:xfrm>
              <a:off x="5446492" y="1535649"/>
              <a:ext cx="143020" cy="170617"/>
            </a:xfrm>
            <a:prstGeom prst="rect">
              <a:avLst/>
            </a:prstGeom>
            <a:solidFill>
              <a:schemeClr val="bg1"/>
            </a:solidFill>
          </p:spPr>
          <p:txBody>
            <a:bodyPr wrap="square" lIns="0" tIns="0" rIns="0" bIns="0" rtlCol="0">
              <a:spAutoFit/>
            </a:bodyPr>
            <a:lstStyle/>
            <a:p>
              <a:r>
                <a:rPr lang="en-US" altLang="zh-CN" sz="600" dirty="0"/>
                <a:t>0</a:t>
              </a:r>
              <a:endParaRPr lang="zh-CN" altLang="en-US" sz="600" dirty="0"/>
            </a:p>
          </p:txBody>
        </p:sp>
      </p:grpSp>
      <p:pic>
        <p:nvPicPr>
          <p:cNvPr id="90" name="图片 89"/>
          <p:cNvPicPr>
            <a:picLocks noChangeAspect="1"/>
          </p:cNvPicPr>
          <p:nvPr/>
        </p:nvPicPr>
        <p:blipFill>
          <a:blip r:embed="rId11"/>
          <a:stretch>
            <a:fillRect/>
          </a:stretch>
        </p:blipFill>
        <p:spPr>
          <a:xfrm>
            <a:off x="6822473" y="1820357"/>
            <a:ext cx="389588" cy="382753"/>
          </a:xfrm>
          <a:prstGeom prst="rect">
            <a:avLst/>
          </a:prstGeom>
        </p:spPr>
      </p:pic>
      <p:pic>
        <p:nvPicPr>
          <p:cNvPr id="91" name="图片 90"/>
          <p:cNvPicPr>
            <a:picLocks noChangeAspect="1"/>
          </p:cNvPicPr>
          <p:nvPr/>
        </p:nvPicPr>
        <p:blipFill>
          <a:blip r:embed="rId12"/>
          <a:stretch>
            <a:fillRect/>
          </a:stretch>
        </p:blipFill>
        <p:spPr>
          <a:xfrm>
            <a:off x="7534977" y="2058781"/>
            <a:ext cx="388987" cy="205820"/>
          </a:xfrm>
          <a:prstGeom prst="rect">
            <a:avLst/>
          </a:prstGeom>
        </p:spPr>
      </p:pic>
      <p:grpSp>
        <p:nvGrpSpPr>
          <p:cNvPr id="5" name="组合 4"/>
          <p:cNvGrpSpPr/>
          <p:nvPr/>
        </p:nvGrpSpPr>
        <p:grpSpPr>
          <a:xfrm>
            <a:off x="5788801" y="1902529"/>
            <a:ext cx="2351988" cy="1819811"/>
            <a:chOff x="7718401" y="1393705"/>
            <a:chExt cx="3135984" cy="2426415"/>
          </a:xfrm>
        </p:grpSpPr>
        <p:sp>
          <p:nvSpPr>
            <p:cNvPr id="4" name="椭圆 3"/>
            <p:cNvSpPr/>
            <p:nvPr/>
          </p:nvSpPr>
          <p:spPr>
            <a:xfrm rot="18362380">
              <a:off x="8050804" y="2668823"/>
              <a:ext cx="638441" cy="130324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椭圆 91"/>
            <p:cNvSpPr/>
            <p:nvPr/>
          </p:nvSpPr>
          <p:spPr>
            <a:xfrm rot="16200000">
              <a:off x="9289361" y="2851417"/>
              <a:ext cx="634158" cy="130324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椭圆 92"/>
            <p:cNvSpPr/>
            <p:nvPr/>
          </p:nvSpPr>
          <p:spPr>
            <a:xfrm>
              <a:off x="10215944" y="2251453"/>
              <a:ext cx="638441" cy="130324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椭圆 93"/>
            <p:cNvSpPr/>
            <p:nvPr/>
          </p:nvSpPr>
          <p:spPr>
            <a:xfrm rot="1194487">
              <a:off x="7897800" y="1393705"/>
              <a:ext cx="753199" cy="14801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2157" y="2049241"/>
            <a:ext cx="4543422" cy="3554819"/>
          </a:xfrm>
          <a:prstGeom prst="rect">
            <a:avLst/>
          </a:prstGeom>
          <a:solidFill>
            <a:srgbClr val="0C0CC6"/>
          </a:solidFill>
          <a:ln w="34925">
            <a:solidFill>
              <a:schemeClr val="accent1"/>
            </a:solidFill>
          </a:ln>
        </p:spPr>
        <p:txBody>
          <a:bodyPr wrap="square">
            <a:spAutoFit/>
          </a:bodyPr>
          <a:lstStyle/>
          <a:p>
            <a:pPr marL="228600" algn="just"/>
            <a:r>
              <a:rPr lang="en-US" altLang="zh-CN" sz="1500" b="1" kern="100" dirty="0">
                <a:solidFill>
                  <a:srgbClr val="FFFF00"/>
                </a:solidFill>
                <a:latin typeface="Times New Roman" panose="02020603050405020304" pitchFamily="18" charset="0"/>
                <a:cs typeface="Times New Roman" panose="02020603050405020304" pitchFamily="18" charset="0"/>
              </a:rPr>
              <a:t>semaphore S[5]={1,1,1,1,1};</a:t>
            </a:r>
            <a:endPar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void Pi(  )</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int</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9235" indent="5016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while(true)</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Think;</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if(</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mod 2 == 0)</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9235" indent="20002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9235" indent="34988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wait(</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[(i+1) mod 5]);</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wait(</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eat noodles;</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9235" indent="34988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signal(</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9235" indent="34988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signal(</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[(i+1) mod 5])</a:t>
            </a:r>
            <a:r>
              <a:rPr lang="zh-CN"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indent="45021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3" name="文本框 2"/>
          <p:cNvSpPr txBox="1"/>
          <p:nvPr/>
        </p:nvSpPr>
        <p:spPr>
          <a:xfrm>
            <a:off x="501109" y="1630244"/>
            <a:ext cx="2954655" cy="369332"/>
          </a:xfrm>
          <a:prstGeom prst="rect">
            <a:avLst/>
          </a:prstGeom>
          <a:noFill/>
        </p:spPr>
        <p:txBody>
          <a:bodyPr wrap="none" rtlCol="0">
            <a:spAutoFit/>
          </a:bodyPr>
          <a:lstStyle/>
          <a:p>
            <a:r>
              <a:rPr lang="zh-CN" altLang="en-US" b="1" dirty="0">
                <a:solidFill>
                  <a:srgbClr val="6C0000"/>
                </a:solidFill>
                <a:latin typeface="华文楷体" panose="02010600040101010101" pitchFamily="2" charset="-122"/>
                <a:ea typeface="华文楷体" panose="02010600040101010101" pitchFamily="2" charset="-122"/>
              </a:rPr>
              <a:t>无死锁解决方案：顺序控制</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306074" y="1692877"/>
            <a:ext cx="121024" cy="207749"/>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750" dirty="0"/>
          </a:p>
        </p:txBody>
      </p:sp>
      <p:grpSp>
        <p:nvGrpSpPr>
          <p:cNvPr id="8" name="组合 7"/>
          <p:cNvGrpSpPr/>
          <p:nvPr/>
        </p:nvGrpSpPr>
        <p:grpSpPr>
          <a:xfrm>
            <a:off x="1912617" y="2442403"/>
            <a:ext cx="2797715" cy="1414674"/>
            <a:chOff x="6878472" y="1114169"/>
            <a:chExt cx="3730286" cy="1886232"/>
          </a:xfrm>
        </p:grpSpPr>
        <p:sp>
          <p:nvSpPr>
            <p:cNvPr id="9" name="波形 8"/>
            <p:cNvSpPr/>
            <p:nvPr/>
          </p:nvSpPr>
          <p:spPr>
            <a:xfrm>
              <a:off x="6878472" y="1114169"/>
              <a:ext cx="3730286" cy="1886232"/>
            </a:xfrm>
            <a:prstGeom prst="wave">
              <a:avLst>
                <a:gd name="adj1" fmla="val 12500"/>
                <a:gd name="adj2" fmla="val 28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 name="矩形 9"/>
            <p:cNvSpPr/>
            <p:nvPr/>
          </p:nvSpPr>
          <p:spPr>
            <a:xfrm>
              <a:off x="6997305" y="1536109"/>
              <a:ext cx="3533151" cy="1046440"/>
            </a:xfrm>
            <a:prstGeom prst="rect">
              <a:avLst/>
            </a:prstGeom>
          </p:spPr>
          <p:txBody>
            <a:bodyPr wrap="square">
              <a:spAutoFit/>
            </a:bodyPr>
            <a:lstStyle/>
            <a:p>
              <a:r>
                <a:rPr lang="zh-CN" altLang="en-US" sz="1500" b="1" dirty="0">
                  <a:solidFill>
                    <a:srgbClr val="0C0CC6"/>
                  </a:solidFill>
                  <a:latin typeface="楷体" panose="02010609060101010101" pitchFamily="49" charset="-122"/>
                  <a:ea typeface="楷体" panose="02010609060101010101" pitchFamily="49" charset="-122"/>
                </a:rPr>
                <a:t>偶数号哲学家先拿起左边的筷子，然后再拿起右边的筷子，奇数号哲学家相反</a:t>
              </a:r>
              <a:endParaRPr lang="zh-CN" altLang="en-US" sz="1500" b="1" dirty="0">
                <a:solidFill>
                  <a:srgbClr val="0C0CC6"/>
                </a:solidFill>
                <a:latin typeface="楷体" panose="02010609060101010101" pitchFamily="49" charset="-122"/>
                <a:ea typeface="楷体" panose="02010609060101010101" pitchFamily="49" charset="-122"/>
              </a:endParaRPr>
            </a:p>
          </p:txBody>
        </p:sp>
      </p:grpSp>
      <p:sp>
        <p:nvSpPr>
          <p:cNvPr id="13" name="矩形 12"/>
          <p:cNvSpPr/>
          <p:nvPr/>
        </p:nvSpPr>
        <p:spPr>
          <a:xfrm>
            <a:off x="4041261" y="3611173"/>
            <a:ext cx="3601043" cy="2400657"/>
          </a:xfrm>
          <a:prstGeom prst="rect">
            <a:avLst/>
          </a:prstGeom>
          <a:solidFill>
            <a:srgbClr val="0C0CC6"/>
          </a:solidFill>
          <a:ln w="34925">
            <a:solidFill>
              <a:schemeClr val="accent1"/>
            </a:solidFill>
          </a:ln>
        </p:spPr>
        <p:txBody>
          <a:bodyPr wrap="square">
            <a:spAutoFit/>
          </a:bodyPr>
          <a:lstStyle/>
          <a:p>
            <a:pPr indent="30035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else</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9235" indent="20002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9235" indent="20002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wait(</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wait(</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[(i+1) mod 5]);</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eat noodles;</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signal(</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[(i+1) mod 5])</a:t>
            </a:r>
            <a:r>
              <a:rPr lang="zh-CN"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rPr>
              <a:t>    </a:t>
            </a:r>
            <a:endParaRPr lang="en-US"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rPr>
              <a:t>       </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signal(</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kern="1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indent="450215"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a:p>
            <a:pPr marL="228600" algn="just"/>
            <a:r>
              <a:rPr lang="en-US" altLang="zh-CN" sz="1500" b="1" kern="1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5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4" name="文本占位符 1"/>
          <p:cNvSpPr txBox="1"/>
          <p:nvPr/>
        </p:nvSpPr>
        <p:spPr>
          <a:xfrm>
            <a:off x="644956" y="462897"/>
            <a:ext cx="5333036" cy="38087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b="0" dirty="0">
                <a:solidFill>
                  <a:srgbClr val="FFFF66"/>
                </a:solidFill>
                <a:latin typeface="方正粗黑宋简体" panose="02000000000000000000" pitchFamily="2" charset="-122"/>
                <a:ea typeface="方正粗黑宋简体" panose="02000000000000000000" pitchFamily="2" charset="-122"/>
              </a:rPr>
              <a:t>哲学家进餐问题</a:t>
            </a:r>
            <a:r>
              <a:rPr lang="en-US" altLang="zh-CN" b="0" dirty="0">
                <a:solidFill>
                  <a:srgbClr val="FFFF66"/>
                </a:solidFill>
                <a:latin typeface="方正粗黑宋简体" panose="02000000000000000000" pitchFamily="2" charset="-122"/>
                <a:ea typeface="方正粗黑宋简体" panose="02000000000000000000" pitchFamily="2" charset="-122"/>
              </a:rPr>
              <a:t>——</a:t>
            </a:r>
            <a:r>
              <a:rPr lang="zh-CN" altLang="en-US" b="0" dirty="0">
                <a:solidFill>
                  <a:srgbClr val="FFFF66"/>
                </a:solidFill>
                <a:latin typeface="方正粗黑宋简体" panose="02000000000000000000" pitchFamily="2" charset="-122"/>
                <a:ea typeface="方正粗黑宋简体" panose="02000000000000000000" pitchFamily="2" charset="-122"/>
              </a:rPr>
              <a:t>无死锁解决方案</a:t>
            </a:r>
            <a:r>
              <a:rPr lang="en-US" altLang="zh-CN" b="0" dirty="0">
                <a:solidFill>
                  <a:srgbClr val="FFFF66"/>
                </a:solidFill>
                <a:latin typeface="方正粗黑宋简体" panose="02000000000000000000" pitchFamily="2" charset="-122"/>
                <a:ea typeface="方正粗黑宋简体" panose="02000000000000000000" pitchFamily="2" charset="-122"/>
              </a:rPr>
              <a:t>  </a:t>
            </a:r>
            <a:endParaRPr lang="zh-CN" altLang="zh-CN" b="0" dirty="0">
              <a:solidFill>
                <a:srgbClr val="FFFF66"/>
              </a:solidFill>
              <a:latin typeface="方正粗黑宋简体" panose="02000000000000000000" pitchFamily="2" charset="-122"/>
              <a:ea typeface="方正粗黑宋简体" panose="02000000000000000000" pitchFamily="2" charset="-122"/>
            </a:endParaRPr>
          </a:p>
        </p:txBody>
      </p:sp>
      <p:grpSp>
        <p:nvGrpSpPr>
          <p:cNvPr id="15" name="组合 14"/>
          <p:cNvGrpSpPr/>
          <p:nvPr/>
        </p:nvGrpSpPr>
        <p:grpSpPr>
          <a:xfrm>
            <a:off x="5487779" y="1511654"/>
            <a:ext cx="2931972" cy="2561340"/>
            <a:chOff x="146035" y="875803"/>
            <a:chExt cx="6926259" cy="5801482"/>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035" y="875803"/>
              <a:ext cx="6926259" cy="5801482"/>
            </a:xfrm>
            <a:prstGeom prst="rect">
              <a:avLst/>
            </a:prstGeom>
          </p:spPr>
        </p:pic>
        <p:pic>
          <p:nvPicPr>
            <p:cNvPr id="17" name="图片 16"/>
            <p:cNvPicPr>
              <a:picLocks noChangeAspect="1"/>
            </p:cNvPicPr>
            <p:nvPr/>
          </p:nvPicPr>
          <p:blipFill>
            <a:blip r:embed="rId2"/>
            <a:stretch>
              <a:fillRect/>
            </a:stretch>
          </p:blipFill>
          <p:spPr>
            <a:xfrm>
              <a:off x="4881332" y="2033908"/>
              <a:ext cx="859068" cy="449988"/>
            </a:xfrm>
            <a:prstGeom prst="rect">
              <a:avLst/>
            </a:prstGeom>
          </p:spPr>
        </p:pic>
        <p:pic>
          <p:nvPicPr>
            <p:cNvPr id="18" name="图片 17"/>
            <p:cNvPicPr>
              <a:picLocks noChangeAspect="1"/>
            </p:cNvPicPr>
            <p:nvPr/>
          </p:nvPicPr>
          <p:blipFill>
            <a:blip r:embed="rId3"/>
            <a:stretch>
              <a:fillRect/>
            </a:stretch>
          </p:blipFill>
          <p:spPr>
            <a:xfrm>
              <a:off x="5310866" y="4572123"/>
              <a:ext cx="880288" cy="440144"/>
            </a:xfrm>
            <a:prstGeom prst="rect">
              <a:avLst/>
            </a:prstGeom>
          </p:spPr>
        </p:pic>
        <p:pic>
          <p:nvPicPr>
            <p:cNvPr id="19" name="图片 18"/>
            <p:cNvPicPr>
              <a:picLocks noChangeAspect="1"/>
            </p:cNvPicPr>
            <p:nvPr/>
          </p:nvPicPr>
          <p:blipFill>
            <a:blip r:embed="rId4"/>
            <a:stretch>
              <a:fillRect/>
            </a:stretch>
          </p:blipFill>
          <p:spPr>
            <a:xfrm>
              <a:off x="3184822" y="5099592"/>
              <a:ext cx="871234" cy="403742"/>
            </a:xfrm>
            <a:prstGeom prst="rect">
              <a:avLst/>
            </a:prstGeom>
          </p:spPr>
        </p:pic>
        <p:pic>
          <p:nvPicPr>
            <p:cNvPr id="20" name="图片 19"/>
            <p:cNvPicPr>
              <a:picLocks noChangeAspect="1"/>
            </p:cNvPicPr>
            <p:nvPr/>
          </p:nvPicPr>
          <p:blipFill>
            <a:blip r:embed="rId5"/>
            <a:stretch>
              <a:fillRect/>
            </a:stretch>
          </p:blipFill>
          <p:spPr>
            <a:xfrm>
              <a:off x="1086399" y="4572123"/>
              <a:ext cx="844001" cy="440144"/>
            </a:xfrm>
            <a:prstGeom prst="rect">
              <a:avLst/>
            </a:prstGeom>
          </p:spPr>
        </p:pic>
      </p:grpSp>
      <p:sp>
        <p:nvSpPr>
          <p:cNvPr id="21" name="文本框 20"/>
          <p:cNvSpPr txBox="1"/>
          <p:nvPr/>
        </p:nvSpPr>
        <p:spPr>
          <a:xfrm>
            <a:off x="7038786" y="1630245"/>
            <a:ext cx="82339" cy="92333"/>
          </a:xfrm>
          <a:prstGeom prst="rect">
            <a:avLst/>
          </a:prstGeom>
          <a:solidFill>
            <a:schemeClr val="bg1"/>
          </a:solidFill>
        </p:spPr>
        <p:txBody>
          <a:bodyPr wrap="square" lIns="0" tIns="0" rIns="0" bIns="0" rtlCol="0">
            <a:spAutoFit/>
          </a:bodyPr>
          <a:lstStyle/>
          <a:p>
            <a:r>
              <a:rPr lang="en-US" altLang="zh-CN" sz="600" dirty="0"/>
              <a:t>0</a:t>
            </a:r>
            <a:endParaRPr lang="zh-CN" altLang="en-US" sz="600" dirty="0"/>
          </a:p>
        </p:txBody>
      </p:sp>
      <p:sp>
        <p:nvSpPr>
          <p:cNvPr id="22" name="文本框 21"/>
          <p:cNvSpPr txBox="1"/>
          <p:nvPr/>
        </p:nvSpPr>
        <p:spPr>
          <a:xfrm>
            <a:off x="7993250" y="1844984"/>
            <a:ext cx="82339" cy="92333"/>
          </a:xfrm>
          <a:prstGeom prst="rect">
            <a:avLst/>
          </a:prstGeom>
          <a:solidFill>
            <a:schemeClr val="bg1"/>
          </a:solidFill>
        </p:spPr>
        <p:txBody>
          <a:bodyPr wrap="square" lIns="0" tIns="0" rIns="0" bIns="0" rtlCol="0">
            <a:spAutoFit/>
          </a:bodyPr>
          <a:lstStyle/>
          <a:p>
            <a:r>
              <a:rPr lang="en-US" altLang="zh-CN" sz="600" dirty="0"/>
              <a:t>1</a:t>
            </a:r>
            <a:endParaRPr lang="zh-CN" altLang="en-US" sz="600" dirty="0"/>
          </a:p>
        </p:txBody>
      </p:sp>
      <p:sp>
        <p:nvSpPr>
          <p:cNvPr id="23" name="文本框 22"/>
          <p:cNvSpPr txBox="1"/>
          <p:nvPr/>
        </p:nvSpPr>
        <p:spPr>
          <a:xfrm>
            <a:off x="8281629" y="2720235"/>
            <a:ext cx="82339" cy="92333"/>
          </a:xfrm>
          <a:prstGeom prst="rect">
            <a:avLst/>
          </a:prstGeom>
          <a:solidFill>
            <a:schemeClr val="bg1"/>
          </a:solidFill>
        </p:spPr>
        <p:txBody>
          <a:bodyPr wrap="square" lIns="0" tIns="0" rIns="0" bIns="0" rtlCol="0">
            <a:spAutoFit/>
          </a:bodyPr>
          <a:lstStyle/>
          <a:p>
            <a:r>
              <a:rPr lang="en-US" altLang="zh-CN" sz="600" dirty="0"/>
              <a:t>1</a:t>
            </a:r>
            <a:endParaRPr lang="zh-CN" altLang="en-US" sz="600" dirty="0"/>
          </a:p>
        </p:txBody>
      </p:sp>
      <p:sp>
        <p:nvSpPr>
          <p:cNvPr id="24" name="文本框 23"/>
          <p:cNvSpPr txBox="1"/>
          <p:nvPr/>
        </p:nvSpPr>
        <p:spPr>
          <a:xfrm>
            <a:off x="7542662" y="3794631"/>
            <a:ext cx="82339" cy="92333"/>
          </a:xfrm>
          <a:prstGeom prst="rect">
            <a:avLst/>
          </a:prstGeom>
          <a:solidFill>
            <a:schemeClr val="bg1"/>
          </a:solidFill>
        </p:spPr>
        <p:txBody>
          <a:bodyPr wrap="square" lIns="0" tIns="0" rIns="0" bIns="0" rtlCol="0">
            <a:spAutoFit/>
          </a:bodyPr>
          <a:lstStyle/>
          <a:p>
            <a:r>
              <a:rPr lang="en-US" altLang="zh-CN" sz="600" dirty="0"/>
              <a:t>2</a:t>
            </a:r>
            <a:endParaRPr lang="zh-CN" altLang="en-US" sz="600" dirty="0"/>
          </a:p>
        </p:txBody>
      </p:sp>
      <p:sp>
        <p:nvSpPr>
          <p:cNvPr id="25" name="文本框 24"/>
          <p:cNvSpPr txBox="1"/>
          <p:nvPr/>
        </p:nvSpPr>
        <p:spPr>
          <a:xfrm>
            <a:off x="6486787" y="3798841"/>
            <a:ext cx="82339" cy="92333"/>
          </a:xfrm>
          <a:prstGeom prst="rect">
            <a:avLst/>
          </a:prstGeom>
          <a:solidFill>
            <a:schemeClr val="bg1"/>
          </a:solidFill>
        </p:spPr>
        <p:txBody>
          <a:bodyPr wrap="square" lIns="0" tIns="0" rIns="0" bIns="0" rtlCol="0">
            <a:spAutoFit/>
          </a:bodyPr>
          <a:lstStyle/>
          <a:p>
            <a:r>
              <a:rPr lang="en-US" altLang="zh-CN" sz="600" dirty="0"/>
              <a:t>3</a:t>
            </a:r>
            <a:endParaRPr lang="zh-CN" altLang="en-US" sz="825" dirty="0"/>
          </a:p>
        </p:txBody>
      </p:sp>
      <p:sp>
        <p:nvSpPr>
          <p:cNvPr id="26" name="文本框 25"/>
          <p:cNvSpPr txBox="1"/>
          <p:nvPr/>
        </p:nvSpPr>
        <p:spPr>
          <a:xfrm>
            <a:off x="5810112" y="2699984"/>
            <a:ext cx="34289" cy="92333"/>
          </a:xfrm>
          <a:prstGeom prst="rect">
            <a:avLst/>
          </a:prstGeom>
          <a:solidFill>
            <a:schemeClr val="bg1"/>
          </a:solidFill>
        </p:spPr>
        <p:txBody>
          <a:bodyPr wrap="square" lIns="0" tIns="0" rIns="0" bIns="0" rtlCol="0">
            <a:spAutoFit/>
          </a:bodyPr>
          <a:lstStyle/>
          <a:p>
            <a:r>
              <a:rPr lang="en-US" altLang="zh-CN" sz="600" dirty="0"/>
              <a:t>4</a:t>
            </a:r>
            <a:endParaRPr lang="zh-CN" altLang="en-US" sz="600" dirty="0"/>
          </a:p>
        </p:txBody>
      </p:sp>
      <p:sp>
        <p:nvSpPr>
          <p:cNvPr id="27" name="文本框 26"/>
          <p:cNvSpPr txBox="1"/>
          <p:nvPr/>
        </p:nvSpPr>
        <p:spPr>
          <a:xfrm>
            <a:off x="6209688" y="1844984"/>
            <a:ext cx="82339" cy="92333"/>
          </a:xfrm>
          <a:prstGeom prst="rect">
            <a:avLst/>
          </a:prstGeom>
          <a:solidFill>
            <a:schemeClr val="bg1"/>
          </a:solidFill>
        </p:spPr>
        <p:txBody>
          <a:bodyPr wrap="square" lIns="0" tIns="0" rIns="0" bIns="0" rtlCol="0">
            <a:spAutoFit/>
          </a:bodyPr>
          <a:lstStyle/>
          <a:p>
            <a:r>
              <a:rPr lang="en-US" altLang="zh-CN" sz="600" dirty="0"/>
              <a:t>0</a:t>
            </a:r>
            <a:endParaRPr lang="zh-CN" altLang="en-US" sz="600" dirty="0"/>
          </a:p>
        </p:txBody>
      </p:sp>
      <p:sp>
        <p:nvSpPr>
          <p:cNvPr id="28" name="文本框 27"/>
          <p:cNvSpPr txBox="1"/>
          <p:nvPr/>
        </p:nvSpPr>
        <p:spPr>
          <a:xfrm>
            <a:off x="8004413" y="3343273"/>
            <a:ext cx="82339" cy="92333"/>
          </a:xfrm>
          <a:prstGeom prst="rect">
            <a:avLst/>
          </a:prstGeom>
          <a:solidFill>
            <a:schemeClr val="bg1"/>
          </a:solidFill>
        </p:spPr>
        <p:txBody>
          <a:bodyPr wrap="square" lIns="0" tIns="0" rIns="0" bIns="0" rtlCol="0">
            <a:spAutoFit/>
          </a:bodyPr>
          <a:lstStyle/>
          <a:p>
            <a:r>
              <a:rPr lang="en-US" altLang="zh-CN" sz="600" dirty="0"/>
              <a:t>2</a:t>
            </a:r>
            <a:endParaRPr lang="zh-CN" altLang="en-US" sz="600" dirty="0"/>
          </a:p>
        </p:txBody>
      </p:sp>
      <p:sp>
        <p:nvSpPr>
          <p:cNvPr id="29" name="文本框 28"/>
          <p:cNvSpPr txBox="1"/>
          <p:nvPr/>
        </p:nvSpPr>
        <p:spPr>
          <a:xfrm>
            <a:off x="7038786" y="3575094"/>
            <a:ext cx="82339" cy="92333"/>
          </a:xfrm>
          <a:prstGeom prst="rect">
            <a:avLst/>
          </a:prstGeom>
          <a:solidFill>
            <a:schemeClr val="bg1"/>
          </a:solidFill>
        </p:spPr>
        <p:txBody>
          <a:bodyPr wrap="square" lIns="0" tIns="0" rIns="0" bIns="0" rtlCol="0">
            <a:spAutoFit/>
          </a:bodyPr>
          <a:lstStyle/>
          <a:p>
            <a:r>
              <a:rPr lang="en-US" altLang="zh-CN" sz="600" dirty="0"/>
              <a:t>3</a:t>
            </a:r>
            <a:endParaRPr lang="zh-CN" altLang="en-US" sz="825" dirty="0"/>
          </a:p>
        </p:txBody>
      </p:sp>
      <p:sp>
        <p:nvSpPr>
          <p:cNvPr id="30" name="文本框 29"/>
          <p:cNvSpPr txBox="1"/>
          <p:nvPr/>
        </p:nvSpPr>
        <p:spPr>
          <a:xfrm>
            <a:off x="6111447" y="3339759"/>
            <a:ext cx="34289" cy="92333"/>
          </a:xfrm>
          <a:prstGeom prst="rect">
            <a:avLst/>
          </a:prstGeom>
          <a:solidFill>
            <a:schemeClr val="bg1"/>
          </a:solidFill>
        </p:spPr>
        <p:txBody>
          <a:bodyPr wrap="square" lIns="0" tIns="0" rIns="0" bIns="0" rtlCol="0">
            <a:spAutoFit/>
          </a:bodyPr>
          <a:lstStyle/>
          <a:p>
            <a:r>
              <a:rPr lang="en-US" altLang="zh-CN" sz="600" dirty="0"/>
              <a:t>4</a:t>
            </a:r>
            <a:endParaRPr lang="zh-CN" altLang="en-US" sz="600" dirty="0"/>
          </a:p>
        </p:txBody>
      </p:sp>
      <p:pic>
        <p:nvPicPr>
          <p:cNvPr id="4" name="图片 3"/>
          <p:cNvPicPr>
            <a:picLocks noChangeAspect="1"/>
          </p:cNvPicPr>
          <p:nvPr/>
        </p:nvPicPr>
        <p:blipFill>
          <a:blip r:embed="rId6"/>
          <a:stretch>
            <a:fillRect/>
          </a:stretch>
        </p:blipFill>
        <p:spPr>
          <a:xfrm>
            <a:off x="7671548" y="3143569"/>
            <a:ext cx="433535" cy="205820"/>
          </a:xfrm>
          <a:prstGeom prst="rect">
            <a:avLst/>
          </a:prstGeom>
        </p:spPr>
      </p:pic>
      <p:pic>
        <p:nvPicPr>
          <p:cNvPr id="5" name="图片 4"/>
          <p:cNvPicPr>
            <a:picLocks noChangeAspect="1"/>
          </p:cNvPicPr>
          <p:nvPr/>
        </p:nvPicPr>
        <p:blipFill>
          <a:blip r:embed="rId7"/>
          <a:stretch>
            <a:fillRect/>
          </a:stretch>
        </p:blipFill>
        <p:spPr>
          <a:xfrm>
            <a:off x="6764058" y="1749965"/>
            <a:ext cx="407812" cy="400658"/>
          </a:xfrm>
          <a:prstGeom prst="rect">
            <a:avLst/>
          </a:prstGeom>
        </p:spPr>
      </p:pic>
      <p:pic>
        <p:nvPicPr>
          <p:cNvPr id="7" name="图片 6"/>
          <p:cNvPicPr>
            <a:picLocks noChangeAspect="1"/>
          </p:cNvPicPr>
          <p:nvPr/>
        </p:nvPicPr>
        <p:blipFill>
          <a:blip r:embed="rId8"/>
          <a:stretch>
            <a:fillRect/>
          </a:stretch>
        </p:blipFill>
        <p:spPr>
          <a:xfrm>
            <a:off x="6757884" y="3347908"/>
            <a:ext cx="407143" cy="221429"/>
          </a:xfrm>
          <a:prstGeom prst="rect">
            <a:avLst/>
          </a:prstGeom>
        </p:spPr>
      </p:pic>
      <p:pic>
        <p:nvPicPr>
          <p:cNvPr id="31" name="图片 30"/>
          <p:cNvPicPr>
            <a:picLocks noChangeAspect="1"/>
          </p:cNvPicPr>
          <p:nvPr/>
        </p:nvPicPr>
        <p:blipFill>
          <a:blip r:embed="rId7"/>
          <a:stretch>
            <a:fillRect/>
          </a:stretch>
        </p:blipFill>
        <p:spPr>
          <a:xfrm>
            <a:off x="6217320" y="3321304"/>
            <a:ext cx="407812" cy="400658"/>
          </a:xfrm>
          <a:prstGeom prst="rect">
            <a:avLst/>
          </a:prstGeom>
        </p:spPr>
      </p:pic>
      <p:pic>
        <p:nvPicPr>
          <p:cNvPr id="32" name="图片 31"/>
          <p:cNvPicPr>
            <a:picLocks noChangeAspect="1"/>
          </p:cNvPicPr>
          <p:nvPr/>
        </p:nvPicPr>
        <p:blipFill>
          <a:blip r:embed="rId7"/>
          <a:stretch>
            <a:fillRect/>
          </a:stretch>
        </p:blipFill>
        <p:spPr>
          <a:xfrm>
            <a:off x="5861463" y="2574643"/>
            <a:ext cx="407812" cy="400658"/>
          </a:xfrm>
          <a:prstGeom prst="rect">
            <a:avLst/>
          </a:prstGeom>
        </p:spPr>
      </p:pic>
      <p:pic>
        <p:nvPicPr>
          <p:cNvPr id="33" name="图片 32"/>
          <p:cNvPicPr>
            <a:picLocks noChangeAspect="1"/>
          </p:cNvPicPr>
          <p:nvPr/>
        </p:nvPicPr>
        <p:blipFill>
          <a:blip r:embed="rId6"/>
          <a:stretch>
            <a:fillRect/>
          </a:stretch>
        </p:blipFill>
        <p:spPr>
          <a:xfrm>
            <a:off x="6046916" y="2012141"/>
            <a:ext cx="388987" cy="205820"/>
          </a:xfrm>
          <a:prstGeom prst="rect">
            <a:avLst/>
          </a:prstGeom>
        </p:spPr>
      </p:pic>
      <p:pic>
        <p:nvPicPr>
          <p:cNvPr id="34" name="图片 33"/>
          <p:cNvPicPr>
            <a:picLocks noChangeAspect="1"/>
          </p:cNvPicPr>
          <p:nvPr/>
        </p:nvPicPr>
        <p:blipFill>
          <a:blip r:embed="rId6"/>
          <a:stretch>
            <a:fillRect/>
          </a:stretch>
        </p:blipFill>
        <p:spPr>
          <a:xfrm>
            <a:off x="5858492" y="3134050"/>
            <a:ext cx="433535" cy="205820"/>
          </a:xfrm>
          <a:prstGeom prst="rect">
            <a:avLst/>
          </a:prstGeom>
        </p:spPr>
      </p:pic>
      <p:grpSp>
        <p:nvGrpSpPr>
          <p:cNvPr id="37" name="组合 36"/>
          <p:cNvGrpSpPr/>
          <p:nvPr/>
        </p:nvGrpSpPr>
        <p:grpSpPr>
          <a:xfrm>
            <a:off x="6664869" y="1884643"/>
            <a:ext cx="1361576" cy="1891717"/>
            <a:chOff x="8886491" y="1369857"/>
            <a:chExt cx="1815435" cy="2522289"/>
          </a:xfrm>
        </p:grpSpPr>
        <p:sp>
          <p:nvSpPr>
            <p:cNvPr id="35" name="椭圆 34"/>
            <p:cNvSpPr/>
            <p:nvPr/>
          </p:nvSpPr>
          <p:spPr>
            <a:xfrm rot="16200000">
              <a:off x="9199691" y="2865624"/>
              <a:ext cx="713322" cy="133972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椭圆 35"/>
            <p:cNvSpPr/>
            <p:nvPr/>
          </p:nvSpPr>
          <p:spPr>
            <a:xfrm rot="20707099">
              <a:off x="9988604" y="1369857"/>
              <a:ext cx="713322" cy="15131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1">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2"/>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死锁的处理方法</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死锁的解除</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死锁的原理</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2" name="文本框 76"/>
          <p:cNvSpPr txBox="1"/>
          <p:nvPr/>
        </p:nvSpPr>
        <p:spPr>
          <a:xfrm>
            <a:off x="4085799" y="419778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经典死锁问题</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5</a:t>
            </a:r>
            <a:r>
              <a:rPr lang="zh-CN" altLang="en-US" sz="3300" b="1" spc="38" dirty="0">
                <a:solidFill>
                  <a:schemeClr val="bg1"/>
                </a:solidFill>
                <a:latin typeface="华文楷体" panose="02010600040101010101" pitchFamily="2" charset="-122"/>
                <a:ea typeface="华文楷体" panose="02010600040101010101" pitchFamily="2" charset="-122"/>
              </a:rPr>
              <a:t>章</a:t>
            </a:r>
            <a:endParaRPr lang="zh-CN" altLang="en-US" sz="3300" b="1" spc="38" dirty="0">
              <a:solidFill>
                <a:schemeClr val="bg1"/>
              </a:solidFill>
              <a:latin typeface="华文楷体" panose="02010600040101010101" pitchFamily="2" charset="-122"/>
              <a:ea typeface="华文楷体" panose="02010600040101010101" pitchFamily="2" charset="-122"/>
            </a:endParaRPr>
          </a:p>
        </p:txBody>
      </p:sp>
      <p:sp>
        <p:nvSpPr>
          <p:cNvPr id="167" name="文本框 6"/>
          <p:cNvSpPr txBox="1"/>
          <p:nvPr/>
        </p:nvSpPr>
        <p:spPr>
          <a:xfrm>
            <a:off x="904715" y="3488995"/>
            <a:ext cx="1291123"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死    锁</a:t>
            </a:r>
            <a:endParaRPr lang="zh-CN" altLang="en-US" sz="2800" b="1" spc="38"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726064" y="1053294"/>
            <a:ext cx="7013551" cy="400110"/>
          </a:xfrm>
          <a:prstGeom prst="rect">
            <a:avLst/>
          </a:prstGeom>
          <a:noFill/>
          <a:ln w="9525">
            <a:noFill/>
            <a:miter lim="800000"/>
          </a:ln>
        </p:spPr>
        <p:txBody>
          <a:bodyPr wrap="square">
            <a:spAutoFit/>
          </a:bodyPr>
          <a:lstStyle/>
          <a:p>
            <a:pPr>
              <a:spcBef>
                <a:spcPct val="50000"/>
              </a:spcBef>
            </a:pPr>
            <a:r>
              <a:rPr lang="zh-CN" altLang="en-US" sz="2000" b="1" dirty="0">
                <a:solidFill>
                  <a:srgbClr val="6C0000"/>
                </a:solidFill>
              </a:rPr>
              <a:t>死锁的定义</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章  死锁</a:t>
            </a:r>
            <a:endParaRPr lang="zh-CN" altLang="en-US" dirty="0">
              <a:latin typeface="华文楷体" panose="02010600040101010101" pitchFamily="2" charset="-122"/>
              <a:ea typeface="华文楷体" panose="02010600040101010101" pitchFamily="2" charset="-122"/>
            </a:endParaRPr>
          </a:p>
        </p:txBody>
      </p:sp>
      <p:sp>
        <p:nvSpPr>
          <p:cNvPr id="36" name="Rectangle 21"/>
          <p:cNvSpPr>
            <a:spLocks noChangeArrowheads="1"/>
          </p:cNvSpPr>
          <p:nvPr/>
        </p:nvSpPr>
        <p:spPr bwMode="auto">
          <a:xfrm>
            <a:off x="343367" y="1453404"/>
            <a:ext cx="866775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可以把</a:t>
            </a:r>
            <a:r>
              <a:rPr kumimoji="0" lang="zh-CN" altLang="en-US" b="1" i="0" u="none" strike="noStrike" cap="none" normalizeH="0" baseline="0" dirty="0">
                <a:ln>
                  <a:noFill/>
                </a:ln>
                <a:solidFill>
                  <a:schemeClr val="tx1"/>
                </a:solidFill>
                <a:effectLst/>
                <a:highlight>
                  <a:srgbClr val="FFFF00"/>
                </a:highlight>
                <a:latin typeface="华文楷体" panose="02010600040101010101" pitchFamily="2" charset="-122"/>
                <a:ea typeface="华文楷体" panose="02010600040101010101" pitchFamily="2" charset="-122"/>
                <a:cs typeface="Calibri" panose="020F0502020204030204" pitchFamily="34" charset="0"/>
              </a:rPr>
              <a:t>死锁</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定义为一组</a:t>
            </a:r>
            <a:r>
              <a:rPr kumimoji="0" lang="zh-CN" altLang="en-US"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cs typeface="Calibri" panose="020F0502020204030204" pitchFamily="34" charset="0"/>
              </a:rPr>
              <a:t>进程相互竞争系统资源而形成的“永久”阻塞现象</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当一组进程中的每个进程都在等待某个事件，而只有在这组进程中的其它</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被阻塞的进程才可以触发该事件，这时就称这组进程发生死锁。</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           对于死锁有一个很常见的例子：如果两头牛面对面地同时上了独木桥，</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那么他们都无法通过桥，彼此都在等待对方退后，然后自己过桥，但是如果双</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方都不退后的话，他们就会陷入僵局，谁都无法顺利过桥。这种僵局是一种典</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型的死锁状态。</a:t>
            </a:r>
            <a:endPar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1"/>
          <a:stretch>
            <a:fillRect/>
          </a:stretch>
        </p:blipFill>
        <p:spPr>
          <a:xfrm>
            <a:off x="1492538" y="3334871"/>
            <a:ext cx="5480602" cy="32346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5.1 </a:t>
            </a:r>
            <a:r>
              <a:rPr lang="zh-CN" altLang="zh-CN" dirty="0">
                <a:latin typeface="华文楷体" panose="02010600040101010101" pitchFamily="2" charset="-122"/>
                <a:ea typeface="华文楷体" panose="02010600040101010101" pitchFamily="2" charset="-122"/>
              </a:rPr>
              <a:t>死锁的原理</a:t>
            </a:r>
            <a:endParaRPr lang="zh-CN"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510290" y="1095830"/>
            <a:ext cx="1768847"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资源分配图</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275107" y="1550784"/>
            <a:ext cx="7934919" cy="1477328"/>
          </a:xfrm>
          <a:prstGeom prst="rect">
            <a:avLst/>
          </a:prstGeom>
        </p:spPr>
        <p:txBody>
          <a:bodyPr wrap="square">
            <a:spAutoFit/>
          </a:bodyPr>
          <a:lstStyle/>
          <a:p>
            <a:pPr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若某系统有</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m</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个资源类，用</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表示第</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个资源类，则该系统的资源类集合为</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m</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我们把每个资源类用一个方框来表示，在方框中用圆点来表示该资源类中的各个资源。每个进程用一个圆圈来表示，用有向边来表示进程申请资源和资源分配的情况。</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表示进程</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申请资源类</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中的一个资源；</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表示</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类中的一个资源已经被进程</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占用。</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8" name="组合 7"/>
          <p:cNvGrpSpPr/>
          <p:nvPr/>
        </p:nvGrpSpPr>
        <p:grpSpPr>
          <a:xfrm>
            <a:off x="429608" y="3010459"/>
            <a:ext cx="3564168" cy="3490832"/>
            <a:chOff x="4719220" y="3010459"/>
            <a:chExt cx="3564168" cy="3490832"/>
          </a:xfrm>
        </p:grpSpPr>
        <p:pic>
          <p:nvPicPr>
            <p:cNvPr id="6" name="图片 5"/>
            <p:cNvPicPr>
              <a:picLocks noChangeAspect="1"/>
            </p:cNvPicPr>
            <p:nvPr/>
          </p:nvPicPr>
          <p:blipFill>
            <a:blip r:embed="rId1"/>
            <a:stretch>
              <a:fillRect/>
            </a:stretch>
          </p:blipFill>
          <p:spPr>
            <a:xfrm>
              <a:off x="4719220" y="3010459"/>
              <a:ext cx="3564168" cy="3490832"/>
            </a:xfrm>
            <a:prstGeom prst="rect">
              <a:avLst/>
            </a:prstGeom>
          </p:spPr>
        </p:pic>
        <p:sp>
          <p:nvSpPr>
            <p:cNvPr id="7" name="文本框 6"/>
            <p:cNvSpPr txBox="1"/>
            <p:nvPr/>
          </p:nvSpPr>
          <p:spPr>
            <a:xfrm>
              <a:off x="5419164" y="5136776"/>
              <a:ext cx="245580" cy="323165"/>
            </a:xfrm>
            <a:prstGeom prst="rect">
              <a:avLst/>
            </a:prstGeom>
            <a:noFill/>
          </p:spPr>
          <p:txBody>
            <a:bodyPr wrap="none" tIns="0" rtlCol="0">
              <a:spAutoFit/>
            </a:bodyPr>
            <a:lstStyle/>
            <a:p>
              <a:r>
                <a:rPr lang="en-US" altLang="zh-CN" b="1" dirty="0"/>
                <a:t>.</a:t>
              </a:r>
              <a:endParaRPr lang="zh-CN" altLang="en-US" b="1" dirty="0"/>
            </a:p>
          </p:txBody>
        </p:sp>
      </p:grpSp>
      <p:sp>
        <p:nvSpPr>
          <p:cNvPr id="12" name="文本框 11"/>
          <p:cNvSpPr txBox="1"/>
          <p:nvPr/>
        </p:nvSpPr>
        <p:spPr>
          <a:xfrm>
            <a:off x="2043954" y="4952110"/>
            <a:ext cx="877163" cy="369332"/>
          </a:xfrm>
          <a:prstGeom prst="rect">
            <a:avLst/>
          </a:prstGeom>
          <a:noFill/>
        </p:spPr>
        <p:txBody>
          <a:bodyPr wrap="none" rtlCol="0">
            <a:spAutoFit/>
          </a:bodyPr>
          <a:lstStyle/>
          <a:p>
            <a:r>
              <a:rPr lang="zh-CN" altLang="en-US" b="1" dirty="0">
                <a:solidFill>
                  <a:srgbClr val="FF0000"/>
                </a:solidFill>
              </a:rPr>
              <a:t>无死锁</a:t>
            </a:r>
            <a:endParaRPr lang="zh-CN" altLang="en-US" b="1" dirty="0">
              <a:solidFill>
                <a:srgbClr val="FF0000"/>
              </a:solidFill>
            </a:endParaRPr>
          </a:p>
        </p:txBody>
      </p:sp>
      <p:grpSp>
        <p:nvGrpSpPr>
          <p:cNvPr id="19" name="组合 18"/>
          <p:cNvGrpSpPr/>
          <p:nvPr/>
        </p:nvGrpSpPr>
        <p:grpSpPr>
          <a:xfrm>
            <a:off x="3979734" y="3084602"/>
            <a:ext cx="3564168" cy="3490832"/>
            <a:chOff x="4971899" y="3028112"/>
            <a:chExt cx="3564168" cy="3490832"/>
          </a:xfrm>
        </p:grpSpPr>
        <p:grpSp>
          <p:nvGrpSpPr>
            <p:cNvPr id="9" name="组合 8"/>
            <p:cNvGrpSpPr/>
            <p:nvPr/>
          </p:nvGrpSpPr>
          <p:grpSpPr>
            <a:xfrm>
              <a:off x="4971899" y="3028112"/>
              <a:ext cx="3564168" cy="3490832"/>
              <a:chOff x="4719220" y="3010459"/>
              <a:chExt cx="3564168" cy="3490832"/>
            </a:xfrm>
          </p:grpSpPr>
          <p:pic>
            <p:nvPicPr>
              <p:cNvPr id="10" name="图片 9"/>
              <p:cNvPicPr>
                <a:picLocks noChangeAspect="1"/>
              </p:cNvPicPr>
              <p:nvPr/>
            </p:nvPicPr>
            <p:blipFill>
              <a:blip r:embed="rId1"/>
              <a:stretch>
                <a:fillRect/>
              </a:stretch>
            </p:blipFill>
            <p:spPr>
              <a:xfrm>
                <a:off x="4719220" y="3010459"/>
                <a:ext cx="3564168" cy="3490832"/>
              </a:xfrm>
              <a:prstGeom prst="rect">
                <a:avLst/>
              </a:prstGeom>
            </p:spPr>
          </p:pic>
          <p:sp>
            <p:nvSpPr>
              <p:cNvPr id="11" name="文本框 10"/>
              <p:cNvSpPr txBox="1"/>
              <p:nvPr/>
            </p:nvSpPr>
            <p:spPr>
              <a:xfrm>
                <a:off x="5419164" y="5136776"/>
                <a:ext cx="245580" cy="323165"/>
              </a:xfrm>
              <a:prstGeom prst="rect">
                <a:avLst/>
              </a:prstGeom>
              <a:noFill/>
            </p:spPr>
            <p:txBody>
              <a:bodyPr wrap="none" tIns="0" rtlCol="0">
                <a:spAutoFit/>
              </a:bodyPr>
              <a:lstStyle/>
              <a:p>
                <a:r>
                  <a:rPr lang="en-US" altLang="zh-CN" b="1" dirty="0"/>
                  <a:t>.</a:t>
                </a:r>
                <a:endParaRPr lang="zh-CN" altLang="en-US" b="1" dirty="0"/>
              </a:p>
            </p:txBody>
          </p:sp>
        </p:grpSp>
        <p:cxnSp>
          <p:nvCxnSpPr>
            <p:cNvPr id="14" name="直接箭头连接符 13"/>
            <p:cNvCxnSpPr/>
            <p:nvPr/>
          </p:nvCxnSpPr>
          <p:spPr>
            <a:xfrm flipH="1">
              <a:off x="6003479" y="4693023"/>
              <a:ext cx="1385046" cy="686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右箭头 17"/>
          <p:cNvSpPr/>
          <p:nvPr/>
        </p:nvSpPr>
        <p:spPr>
          <a:xfrm>
            <a:off x="2998098" y="4713194"/>
            <a:ext cx="981636" cy="309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55895" y="5136723"/>
            <a:ext cx="3388592" cy="923330"/>
          </a:xfrm>
          <a:prstGeom prst="rect">
            <a:avLst/>
          </a:prstGeom>
          <a:solidFill>
            <a:schemeClr val="accent1">
              <a:lumMod val="20000"/>
              <a:lumOff val="80000"/>
            </a:schemeClr>
          </a:solidFill>
          <a:ln>
            <a:solidFill>
              <a:srgbClr val="C00000"/>
            </a:solidFill>
          </a:ln>
        </p:spPr>
        <p:txBody>
          <a:bodyPr wrap="square">
            <a:spAutoFit/>
          </a:bodyPr>
          <a:lstStyle/>
          <a:p>
            <a:pPr indent="333375" algn="just">
              <a:spcAft>
                <a:spcPts val="0"/>
              </a:spcAft>
            </a:pP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此时存在两条环路：</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21" name="文本框 20"/>
          <p:cNvSpPr txBox="1"/>
          <p:nvPr/>
        </p:nvSpPr>
        <p:spPr>
          <a:xfrm>
            <a:off x="7008003" y="4195085"/>
            <a:ext cx="1107996" cy="369332"/>
          </a:xfrm>
          <a:prstGeom prst="rect">
            <a:avLst/>
          </a:prstGeom>
          <a:noFill/>
        </p:spPr>
        <p:txBody>
          <a:bodyPr wrap="none" rtlCol="0">
            <a:spAutoFit/>
          </a:bodyPr>
          <a:lstStyle/>
          <a:p>
            <a:r>
              <a:rPr lang="zh-CN" altLang="en-US" b="1" dirty="0">
                <a:solidFill>
                  <a:srgbClr val="FF0000"/>
                </a:solidFill>
              </a:rPr>
              <a:t>死锁出现</a:t>
            </a:r>
            <a:endParaRPr lang="zh-CN" altLang="en-US" b="1" dirty="0">
              <a:solidFill>
                <a:srgbClr val="FF0000"/>
              </a:solidFill>
            </a:endParaRPr>
          </a:p>
        </p:txBody>
      </p:sp>
      <p:sp>
        <p:nvSpPr>
          <p:cNvPr id="17" name="文本框 5"/>
          <p:cNvSpPr txBox="1"/>
          <p:nvPr/>
        </p:nvSpPr>
        <p:spPr>
          <a:xfrm>
            <a:off x="348925" y="116165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80">
                                          <p:stCondLst>
                                            <p:cond delay="0"/>
                                          </p:stCondLst>
                                        </p:cTn>
                                        <p:tgtEl>
                                          <p:spTgt spid="21"/>
                                        </p:tgtEl>
                                      </p:cBhvr>
                                    </p:animEffect>
                                    <p:anim calcmode="lin" valueType="num">
                                      <p:cBhvr>
                                        <p:cTn id="43"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8" dur="26">
                                          <p:stCondLst>
                                            <p:cond delay="650"/>
                                          </p:stCondLst>
                                        </p:cTn>
                                        <p:tgtEl>
                                          <p:spTgt spid="21"/>
                                        </p:tgtEl>
                                      </p:cBhvr>
                                      <p:to x="100000" y="60000"/>
                                    </p:animScale>
                                    <p:animScale>
                                      <p:cBhvr>
                                        <p:cTn id="49" dur="166" decel="50000">
                                          <p:stCondLst>
                                            <p:cond delay="676"/>
                                          </p:stCondLst>
                                        </p:cTn>
                                        <p:tgtEl>
                                          <p:spTgt spid="21"/>
                                        </p:tgtEl>
                                      </p:cBhvr>
                                      <p:to x="100000" y="100000"/>
                                    </p:animScale>
                                    <p:animScale>
                                      <p:cBhvr>
                                        <p:cTn id="50" dur="26">
                                          <p:stCondLst>
                                            <p:cond delay="1312"/>
                                          </p:stCondLst>
                                        </p:cTn>
                                        <p:tgtEl>
                                          <p:spTgt spid="21"/>
                                        </p:tgtEl>
                                      </p:cBhvr>
                                      <p:to x="100000" y="80000"/>
                                    </p:animScale>
                                    <p:animScale>
                                      <p:cBhvr>
                                        <p:cTn id="51" dur="166" decel="50000">
                                          <p:stCondLst>
                                            <p:cond delay="1338"/>
                                          </p:stCondLst>
                                        </p:cTn>
                                        <p:tgtEl>
                                          <p:spTgt spid="21"/>
                                        </p:tgtEl>
                                      </p:cBhvr>
                                      <p:to x="100000" y="100000"/>
                                    </p:animScale>
                                    <p:animScale>
                                      <p:cBhvr>
                                        <p:cTn id="52" dur="26">
                                          <p:stCondLst>
                                            <p:cond delay="1642"/>
                                          </p:stCondLst>
                                        </p:cTn>
                                        <p:tgtEl>
                                          <p:spTgt spid="21"/>
                                        </p:tgtEl>
                                      </p:cBhvr>
                                      <p:to x="100000" y="90000"/>
                                    </p:animScale>
                                    <p:animScale>
                                      <p:cBhvr>
                                        <p:cTn id="53" dur="166" decel="50000">
                                          <p:stCondLst>
                                            <p:cond delay="1668"/>
                                          </p:stCondLst>
                                        </p:cTn>
                                        <p:tgtEl>
                                          <p:spTgt spid="21"/>
                                        </p:tgtEl>
                                      </p:cBhvr>
                                      <p:to x="100000" y="100000"/>
                                    </p:animScale>
                                    <p:animScale>
                                      <p:cBhvr>
                                        <p:cTn id="54" dur="26">
                                          <p:stCondLst>
                                            <p:cond delay="1808"/>
                                          </p:stCondLst>
                                        </p:cTn>
                                        <p:tgtEl>
                                          <p:spTgt spid="21"/>
                                        </p:tgtEl>
                                      </p:cBhvr>
                                      <p:to x="100000" y="95000"/>
                                    </p:animScale>
                                    <p:animScale>
                                      <p:cBhvr>
                                        <p:cTn id="55"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20" grpId="0" bldLvl="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5.1 </a:t>
            </a:r>
            <a:r>
              <a:rPr lang="zh-CN" altLang="zh-CN" dirty="0">
                <a:latin typeface="华文楷体" panose="02010600040101010101" pitchFamily="2" charset="-122"/>
                <a:ea typeface="华文楷体" panose="02010600040101010101" pitchFamily="2" charset="-122"/>
              </a:rPr>
              <a:t>死锁的原理</a:t>
            </a:r>
            <a:endParaRPr lang="zh-CN"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7" y="1249642"/>
            <a:ext cx="1768847"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资源分配图</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17" name="矩形 16"/>
          <p:cNvSpPr/>
          <p:nvPr/>
        </p:nvSpPr>
        <p:spPr>
          <a:xfrm>
            <a:off x="3130508" y="1434891"/>
            <a:ext cx="5517897" cy="4401205"/>
          </a:xfrm>
          <a:prstGeom prst="rect">
            <a:avLst/>
          </a:prstGeom>
        </p:spPr>
        <p:txBody>
          <a:bodyPr wrap="square">
            <a:spAutoFit/>
          </a:bodyPr>
          <a:lstStyle/>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图中存在着这样的环路：</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2</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3</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，但是这个环路却不会造成死锁，因为</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与</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类资源的数目不为</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。从以上的分析可以得出结论：</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）如果资源分配图中无环路，则系统中没有死锁。</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）如果资源分配图中有环路，且每</a:t>
            </a:r>
            <a:r>
              <a:rPr lang="zh-CN" altLang="zh-CN" sz="2000" b="1" kern="10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个资源类中</a:t>
            </a:r>
            <a:r>
              <a:rPr lang="zh-CN" altLang="zh-CN" sz="2000"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只有一个资源</a:t>
            </a:r>
            <a:r>
              <a:rPr lang="zh-CN" altLang="zh-CN" sz="2000" b="1" kern="10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，则环路的存在就意味着死锁的形成</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，在环路中的进程就会处于死锁状态。</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）如果资源分配图中有环路，但</a:t>
            </a:r>
            <a:r>
              <a:rPr lang="zh-CN" altLang="zh-CN" sz="2000" b="1" kern="10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涉及到的资源类中有多个资源，则环路的存在</a:t>
            </a:r>
            <a:r>
              <a:rPr lang="zh-CN" altLang="zh-CN" sz="2000" b="1" kern="100"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不一定</a:t>
            </a:r>
            <a:r>
              <a:rPr lang="zh-CN" altLang="zh-CN" sz="2000" b="1" kern="10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就会形成死锁。</a:t>
            </a:r>
            <a:endParaRPr lang="zh-CN" altLang="zh-CN" sz="2000" b="1" kern="10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24" name="组合 23"/>
          <p:cNvGrpSpPr/>
          <p:nvPr/>
        </p:nvGrpSpPr>
        <p:grpSpPr>
          <a:xfrm>
            <a:off x="190917" y="1819558"/>
            <a:ext cx="3480129" cy="3495195"/>
            <a:chOff x="190917" y="1819558"/>
            <a:chExt cx="3480129" cy="3495195"/>
          </a:xfrm>
        </p:grpSpPr>
        <p:grpSp>
          <p:nvGrpSpPr>
            <p:cNvPr id="16" name="组合 15"/>
            <p:cNvGrpSpPr/>
            <p:nvPr/>
          </p:nvGrpSpPr>
          <p:grpSpPr>
            <a:xfrm>
              <a:off x="190917" y="1819558"/>
              <a:ext cx="3480129" cy="3495195"/>
              <a:chOff x="3176163" y="1442323"/>
              <a:chExt cx="3480129" cy="3495195"/>
            </a:xfrm>
          </p:grpSpPr>
          <p:pic>
            <p:nvPicPr>
              <p:cNvPr id="13" name="图片 12"/>
              <p:cNvPicPr>
                <a:picLocks noChangeAspect="1"/>
              </p:cNvPicPr>
              <p:nvPr/>
            </p:nvPicPr>
            <p:blipFill>
              <a:blip r:embed="rId1"/>
              <a:stretch>
                <a:fillRect/>
              </a:stretch>
            </p:blipFill>
            <p:spPr>
              <a:xfrm>
                <a:off x="3176163" y="1442323"/>
                <a:ext cx="3480129" cy="3495195"/>
              </a:xfrm>
              <a:prstGeom prst="rect">
                <a:avLst/>
              </a:prstGeom>
            </p:spPr>
          </p:pic>
          <p:sp>
            <p:nvSpPr>
              <p:cNvPr id="15" name="文本框 14"/>
              <p:cNvSpPr txBox="1"/>
              <p:nvPr/>
            </p:nvSpPr>
            <p:spPr>
              <a:xfrm>
                <a:off x="3899647" y="3657600"/>
                <a:ext cx="245580" cy="323165"/>
              </a:xfrm>
              <a:prstGeom prst="rect">
                <a:avLst/>
              </a:prstGeom>
              <a:noFill/>
            </p:spPr>
            <p:txBody>
              <a:bodyPr wrap="none" tIns="0" rtlCol="0">
                <a:spAutoFit/>
              </a:bodyPr>
              <a:lstStyle/>
              <a:p>
                <a:r>
                  <a:rPr lang="en-US" altLang="zh-CN" b="1" dirty="0"/>
                  <a:t>.</a:t>
                </a:r>
                <a:endParaRPr lang="zh-CN" altLang="en-US" b="1" dirty="0"/>
              </a:p>
            </p:txBody>
          </p:sp>
        </p:grpSp>
        <p:sp>
          <p:nvSpPr>
            <p:cNvPr id="22" name="文本框 21"/>
            <p:cNvSpPr txBox="1"/>
            <p:nvPr/>
          </p:nvSpPr>
          <p:spPr>
            <a:xfrm>
              <a:off x="1003100" y="2217453"/>
              <a:ext cx="245580" cy="323165"/>
            </a:xfrm>
            <a:prstGeom prst="rect">
              <a:avLst/>
            </a:prstGeom>
            <a:noFill/>
          </p:spPr>
          <p:txBody>
            <a:bodyPr wrap="none" tIns="0" rtlCol="0">
              <a:spAutoFit/>
            </a:bodyPr>
            <a:lstStyle/>
            <a:p>
              <a:r>
                <a:rPr lang="en-US" altLang="zh-CN" b="1" dirty="0"/>
                <a:t>.</a:t>
              </a:r>
              <a:endParaRPr lang="zh-CN" altLang="en-US" b="1" dirty="0"/>
            </a:p>
          </p:txBody>
        </p:sp>
        <p:sp>
          <p:nvSpPr>
            <p:cNvPr id="23" name="文本框 22"/>
            <p:cNvSpPr txBox="1"/>
            <p:nvPr/>
          </p:nvSpPr>
          <p:spPr>
            <a:xfrm>
              <a:off x="2153642" y="2218388"/>
              <a:ext cx="245580" cy="323165"/>
            </a:xfrm>
            <a:prstGeom prst="rect">
              <a:avLst/>
            </a:prstGeom>
            <a:noFill/>
          </p:spPr>
          <p:txBody>
            <a:bodyPr wrap="none" tIns="0" rtlCol="0">
              <a:spAutoFit/>
            </a:bodyPr>
            <a:lstStyle/>
            <a:p>
              <a:r>
                <a:rPr lang="en-US" altLang="zh-CN" b="1" dirty="0"/>
                <a:t>.</a:t>
              </a:r>
              <a:endParaRPr lang="zh-CN" altLang="en-US" b="1" dirty="0"/>
            </a:p>
          </p:txBody>
        </p:sp>
      </p:grpSp>
      <p:sp>
        <p:nvSpPr>
          <p:cNvPr id="11" name="文本框 5"/>
          <p:cNvSpPr txBox="1"/>
          <p:nvPr/>
        </p:nvSpPr>
        <p:spPr>
          <a:xfrm>
            <a:off x="476812" y="131178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5.1 </a:t>
            </a:r>
            <a:r>
              <a:rPr lang="zh-CN" altLang="zh-CN" dirty="0">
                <a:latin typeface="华文楷体" panose="02010600040101010101" pitchFamily="2" charset="-122"/>
                <a:ea typeface="华文楷体" panose="02010600040101010101" pitchFamily="2" charset="-122"/>
              </a:rPr>
              <a:t>死锁的原理</a:t>
            </a:r>
            <a:endParaRPr lang="zh-CN"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7" y="1095489"/>
            <a:ext cx="1768847"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死锁的条件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24434" y="1490636"/>
            <a:ext cx="6911789" cy="4555093"/>
          </a:xfrm>
          <a:prstGeom prst="rect">
            <a:avLst/>
          </a:prstGeom>
        </p:spPr>
        <p:txBody>
          <a:bodyPr wrap="square">
            <a:spAutoFit/>
          </a:bodyPr>
          <a:lstStyle/>
          <a:p>
            <a:pPr indent="333375" algn="just">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死锁的发生必须具体以下四个条件：</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333375"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互斥</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指进程的共享资源必须保持使用的互斥性，即任何一个时刻只能分配给一个进程使用，</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互斥条件是形成死锁最根本的原因</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，因为如果资源不要求排它性地使用，那么一定不会造成请求资源而无法满足的局面。</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占有且等待</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一个进程占有了某些资源之后又要申请新的资源而得不到满足时，处于等待资源的状态，且不释放已经占用的资源。</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不可剥夺</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任何进程不能抢夺另一个进程所占用的资源，即已经被占用的资源只能由占用进程自己来释放。</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环路条件</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存在一组进程</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n</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，其中每个进程分别等待另一个进程所占用的资源，形成环路等待条件。</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框 5"/>
          <p:cNvSpPr txBox="1"/>
          <p:nvPr/>
        </p:nvSpPr>
        <p:spPr>
          <a:xfrm>
            <a:off x="476812" y="115762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cSld>
  <p:clrMapOvr>
    <a:masterClrMapping/>
  </p:clrMapOvr>
</p:sld>
</file>

<file path=ppt/tags/tag1.xml><?xml version="1.0" encoding="utf-8"?>
<p:tagLst xmlns:p="http://schemas.openxmlformats.org/presentationml/2006/main">
  <p:tag name="TIMING" val="|0.3|0|0"/>
</p:tagLst>
</file>

<file path=ppt/tags/tag10.xml><?xml version="1.0" encoding="utf-8"?>
<p:tagLst xmlns:p="http://schemas.openxmlformats.org/presentationml/2006/main">
  <p:tag name="KSO_WM_DIAGRAM_VIRTUALLY_FRAME" val="{&quot;height&quot;:228.40905511811025,&quot;left&quot;:19.872755905511813,&quot;top&quot;:172.77165354330708,&quot;width&quot;:450.98425196850394}"/>
</p:tagLst>
</file>

<file path=ppt/tags/tag11.xml><?xml version="1.0" encoding="utf-8"?>
<p:tagLst xmlns:p="http://schemas.openxmlformats.org/presentationml/2006/main">
  <p:tag name="KSO_WM_DIAGRAM_VIRTUALLY_FRAME" val="{&quot;height&quot;:228.40905511811025,&quot;left&quot;:19.872755905511813,&quot;top&quot;:172.77165354330708,&quot;width&quot;:450.98425196850394}"/>
</p:tagLst>
</file>

<file path=ppt/tags/tag12.xml><?xml version="1.0" encoding="utf-8"?>
<p:tagLst xmlns:p="http://schemas.openxmlformats.org/presentationml/2006/main">
  <p:tag name="KSO_WM_DIAGRAM_VIRTUALLY_FRAME" val="{&quot;height&quot;:228.40905511811025,&quot;left&quot;:19.872755905511813,&quot;top&quot;:172.77165354330708,&quot;width&quot;:450.98425196850394}"/>
</p:tagLst>
</file>

<file path=ppt/tags/tag13.xml><?xml version="1.0" encoding="utf-8"?>
<p:tagLst xmlns:p="http://schemas.openxmlformats.org/presentationml/2006/main">
  <p:tag name="KSO_WM_DIAGRAM_VIRTUALLY_FRAME" val="{&quot;height&quot;:228.40905511811025,&quot;left&quot;:19.872755905511813,&quot;top&quot;:172.77165354330708,&quot;width&quot;:450.98425196850394}"/>
</p:tagLst>
</file>

<file path=ppt/tags/tag14.xml><?xml version="1.0" encoding="utf-8"?>
<p:tagLst xmlns:p="http://schemas.openxmlformats.org/presentationml/2006/main">
  <p:tag name="KSO_WM_DIAGRAM_VIRTUALLY_FRAME" val="{&quot;height&quot;:228.40905511811025,&quot;left&quot;:19.872755905511813,&quot;top&quot;:172.77165354330708,&quot;width&quot;:450.98425196850394}"/>
</p:tagLst>
</file>

<file path=ppt/tags/tag15.xml><?xml version="1.0" encoding="utf-8"?>
<p:tagLst xmlns:p="http://schemas.openxmlformats.org/presentationml/2006/main">
  <p:tag name="KSO_WM_DIAGRAM_VIRTUALLY_FRAME" val="{&quot;height&quot;:228.40905511811025,&quot;left&quot;:19.872755905511813,&quot;top&quot;:172.77165354330708,&quot;width&quot;:450.98425196850394}"/>
</p:tagLst>
</file>

<file path=ppt/tags/tag16.xml><?xml version="1.0" encoding="utf-8"?>
<p:tagLst xmlns:p="http://schemas.openxmlformats.org/presentationml/2006/main">
  <p:tag name="TIMING" val="|2.3"/>
</p:tagLst>
</file>

<file path=ppt/tags/tag2.xml><?xml version="1.0" encoding="utf-8"?>
<p:tagLst xmlns:p="http://schemas.openxmlformats.org/presentationml/2006/main">
  <p:tag name="TIMING" val="|0|0.2|0"/>
</p:tagLst>
</file>

<file path=ppt/tags/tag3.xml><?xml version="1.0" encoding="utf-8"?>
<p:tagLst xmlns:p="http://schemas.openxmlformats.org/presentationml/2006/main">
  <p:tag name="TIMING" val="|32.5"/>
</p:tagLst>
</file>

<file path=ppt/tags/tag4.xml><?xml version="1.0" encoding="utf-8"?>
<p:tagLst xmlns:p="http://schemas.openxmlformats.org/presentationml/2006/main">
  <p:tag name="TIMING" val="|2.3"/>
</p:tagLst>
</file>

<file path=ppt/tags/tag5.xml><?xml version="1.0" encoding="utf-8"?>
<p:tagLst xmlns:p="http://schemas.openxmlformats.org/presentationml/2006/main">
  <p:tag name="TIMING" val="|37.9"/>
</p:tagLst>
</file>

<file path=ppt/tags/tag6.xml><?xml version="1.0" encoding="utf-8"?>
<p:tagLst xmlns:p="http://schemas.openxmlformats.org/presentationml/2006/main">
  <p:tag name="TIMING" val="|2.3"/>
</p:tagLst>
</file>

<file path=ppt/tags/tag7.xml><?xml version="1.0" encoding="utf-8"?>
<p:tagLst xmlns:p="http://schemas.openxmlformats.org/presentationml/2006/main">
  <p:tag name="TIMING" val="|37.9"/>
</p:tagLst>
</file>

<file path=ppt/tags/tag8.xml><?xml version="1.0" encoding="utf-8"?>
<p:tagLst xmlns:p="http://schemas.openxmlformats.org/presentationml/2006/main">
  <p:tag name="KSO_WM_DIAGRAM_VIRTUALLY_FRAME" val="{&quot;height&quot;:228.40905511811025,&quot;left&quot;:19.872755905511813,&quot;top&quot;:172.77165354330708,&quot;width&quot;:450.98425196850394}"/>
</p:tagLst>
</file>

<file path=ppt/tags/tag9.xml><?xml version="1.0" encoding="utf-8"?>
<p:tagLst xmlns:p="http://schemas.openxmlformats.org/presentationml/2006/main">
  <p:tag name="KSO_WM_DIAGRAM_VIRTUALLY_FRAME" val="{&quot;height&quot;:228.40905511811025,&quot;left&quot;:19.872755905511813,&quot;top&quot;:172.77165354330708,&quot;width&quot;:450.98425196850394}"/>
</p:tagLst>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8264</Words>
  <Application>WPS 演示</Application>
  <PresentationFormat>全屏显示(4:3)</PresentationFormat>
  <Paragraphs>802</Paragraphs>
  <Slides>44</Slides>
  <Notes>18</Notes>
  <HiddenSlides>0</HiddenSlides>
  <MMClips>5</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44</vt:i4>
      </vt:variant>
    </vt:vector>
  </HeadingPairs>
  <TitlesOfParts>
    <vt:vector size="64" baseType="lpstr">
      <vt:lpstr>Arial</vt:lpstr>
      <vt:lpstr>宋体</vt:lpstr>
      <vt:lpstr>Wingdings</vt:lpstr>
      <vt:lpstr>微软雅黑</vt:lpstr>
      <vt:lpstr>华文楷体</vt:lpstr>
      <vt:lpstr>Times New Roman</vt:lpstr>
      <vt:lpstr>DotumChe</vt:lpstr>
      <vt:lpstr>Malgun Gothic</vt:lpstr>
      <vt:lpstr>Calibri</vt:lpstr>
      <vt:lpstr>等线</vt:lpstr>
      <vt:lpstr>Arial Unicode MS</vt:lpstr>
      <vt:lpstr>等线 Light</vt:lpstr>
      <vt:lpstr>Calibri Light</vt:lpstr>
      <vt:lpstr>方正粗黑宋简体</vt:lpstr>
      <vt:lpstr>华文琥珀</vt:lpstr>
      <vt:lpstr>楷体</vt:lpstr>
      <vt:lpstr>仿宋</vt:lpstr>
      <vt:lpstr>模板页面</vt:lpstr>
      <vt:lpstr>Custom Design</vt:lpstr>
      <vt:lpstr>1_模板页面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fffanun</cp:lastModifiedBy>
  <cp:revision>1228</cp:revision>
  <dcterms:created xsi:type="dcterms:W3CDTF">2015-08-18T02:51:00Z</dcterms:created>
  <dcterms:modified xsi:type="dcterms:W3CDTF">2024-12-23T15:37:17Z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2052-12.1.0.19302</vt:lpwstr>
  </property>
  <property fmtid="{D5CDD505-2E9C-101B-9397-08002B2CF9AE}" pid="11" name="ICV">
    <vt:lpwstr>91CBDBEC1A514E38B687947CB55294A8_12</vt:lpwstr>
  </property>
</Properties>
</file>